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4111" r:id="rId1"/>
  </p:sldMasterIdLst>
  <p:notesMasterIdLst>
    <p:notesMasterId r:id="rId7"/>
  </p:notesMasterIdLst>
  <p:handoutMasterIdLst>
    <p:handoutMasterId r:id="rId8"/>
  </p:handoutMasterIdLst>
  <p:sldIdLst>
    <p:sldId id="653" r:id="rId2"/>
    <p:sldId id="665" r:id="rId3"/>
    <p:sldId id="666" r:id="rId4"/>
    <p:sldId id="667" r:id="rId5"/>
    <p:sldId id="669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i="1" kern="1200">
        <a:solidFill>
          <a:schemeClr val="accent1"/>
        </a:solidFill>
        <a:latin typeface="Arial Narrow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i="1" kern="1200">
        <a:solidFill>
          <a:schemeClr val="accent1"/>
        </a:solidFill>
        <a:latin typeface="Arial Narrow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i="1" kern="1200">
        <a:solidFill>
          <a:schemeClr val="accent1"/>
        </a:solidFill>
        <a:latin typeface="Arial Narrow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i="1" kern="1200">
        <a:solidFill>
          <a:schemeClr val="accent1"/>
        </a:solidFill>
        <a:latin typeface="Arial Narrow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i="1" kern="1200">
        <a:solidFill>
          <a:schemeClr val="accent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1600" i="1" kern="1200">
        <a:solidFill>
          <a:schemeClr val="accent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1600" i="1" kern="1200">
        <a:solidFill>
          <a:schemeClr val="accent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1600" i="1" kern="1200">
        <a:solidFill>
          <a:schemeClr val="accent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1600" i="1" kern="1200">
        <a:solidFill>
          <a:schemeClr val="accent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48">
          <p15:clr>
            <a:srgbClr val="A4A3A4"/>
          </p15:clr>
        </p15:guide>
        <p15:guide id="2" pos="5453">
          <p15:clr>
            <a:srgbClr val="A4A3A4"/>
          </p15:clr>
        </p15:guide>
        <p15:guide id="3" pos="671">
          <p15:clr>
            <a:srgbClr val="A4A3A4"/>
          </p15:clr>
        </p15:guide>
        <p15:guide id="4" pos="3713">
          <p15:clr>
            <a:srgbClr val="A4A3A4"/>
          </p15:clr>
        </p15:guide>
        <p15:guide id="5" pos="525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290"/>
    <a:srgbClr val="00529E"/>
    <a:srgbClr val="074290"/>
    <a:srgbClr val="99CC00"/>
    <a:srgbClr val="FF9933"/>
    <a:srgbClr val="CCFF66"/>
    <a:srgbClr val="996633"/>
    <a:srgbClr val="CCCC00"/>
    <a:srgbClr val="CCFF99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ile medio 2 - Color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88455" autoAdjust="0"/>
  </p:normalViewPr>
  <p:slideViewPr>
    <p:cSldViewPr snapToGrid="0" snapToObjects="1">
      <p:cViewPr varScale="1">
        <p:scale>
          <a:sx n="114" d="100"/>
          <a:sy n="114" d="100"/>
        </p:scale>
        <p:origin x="1560" y="108"/>
      </p:cViewPr>
      <p:guideLst>
        <p:guide orient="horz" pos="2148"/>
        <p:guide pos="5453"/>
        <p:guide pos="671"/>
        <p:guide pos="3713"/>
        <p:guide pos="525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90"/>
    </p:cViewPr>
  </p:sorterViewPr>
  <p:notesViewPr>
    <p:cSldViewPr snapToGrid="0" snapToObjects="1">
      <p:cViewPr varScale="1">
        <p:scale>
          <a:sx n="46" d="100"/>
          <a:sy n="46" d="100"/>
        </p:scale>
        <p:origin x="-3024" y="-108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33680" y="0"/>
            <a:ext cx="3037840" cy="4644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28" tIns="46264" rIns="92528" bIns="46264" numCol="1" anchor="t" anchorCtr="0" compatLnSpc="1">
            <a:prstTxWarp prst="textNoShape">
              <a:avLst/>
            </a:prstTxWarp>
          </a:bodyPr>
          <a:lstStyle>
            <a:lvl1pPr defTabSz="925513" eaLnBrk="0" hangingPunct="0">
              <a:defRPr sz="1200" i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it-IT"/>
              <a:t>Titolo presentazione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38880" y="0"/>
            <a:ext cx="3037840" cy="4644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28" tIns="46264" rIns="92528" bIns="46264" numCol="1" anchor="t" anchorCtr="0" compatLnSpc="1">
            <a:prstTxWarp prst="textNoShape">
              <a:avLst/>
            </a:prstTxWarp>
          </a:bodyPr>
          <a:lstStyle>
            <a:lvl1pPr algn="r" defTabSz="925513" eaLnBrk="0" hangingPunct="0">
              <a:defRPr sz="1200" i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1BF116F6-5177-4C79-A7A1-8FE2DF683E62}" type="datetime1">
              <a:rPr lang="it-IT"/>
              <a:pPr>
                <a:defRPr/>
              </a:pPr>
              <a:t>19/01/2023</a:t>
            </a:fld>
            <a:endParaRPr lang="it-IT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467" y="8677629"/>
            <a:ext cx="3037840" cy="4644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28" tIns="46264" rIns="92528" bIns="46264" numCol="1" anchor="b" anchorCtr="0" compatLnSpc="1">
            <a:prstTxWarp prst="textNoShape">
              <a:avLst/>
            </a:prstTxWarp>
          </a:bodyPr>
          <a:lstStyle>
            <a:lvl1pPr defTabSz="925513" eaLnBrk="0" hangingPunct="0">
              <a:defRPr sz="1200" i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it-IT"/>
              <a:t>Versione: </a:t>
            </a: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773" y="8677629"/>
            <a:ext cx="3037840" cy="4644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28" tIns="46264" rIns="92528" bIns="46264" numCol="1" anchor="b" anchorCtr="0" compatLnSpc="1">
            <a:prstTxWarp prst="textNoShape">
              <a:avLst/>
            </a:prstTxWarp>
          </a:bodyPr>
          <a:lstStyle>
            <a:lvl1pPr algn="r" defTabSz="925513" eaLnBrk="0" hangingPunct="0">
              <a:defRPr sz="1200" i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A5D45C57-C79E-42EE-A99F-7F9E8AB0A8C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258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33680" y="0"/>
            <a:ext cx="3037840" cy="4644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28" tIns="46264" rIns="92528" bIns="46264" numCol="1" anchor="t" anchorCtr="0" compatLnSpc="1">
            <a:prstTxWarp prst="textNoShape">
              <a:avLst/>
            </a:prstTxWarp>
          </a:bodyPr>
          <a:lstStyle>
            <a:lvl1pPr defTabSz="925513" eaLnBrk="0" hangingPunct="0">
              <a:defRPr sz="1200" i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it-IT"/>
              <a:t>Titolo presentazione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44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28" tIns="46264" rIns="92528" bIns="46264" numCol="1" anchor="t" anchorCtr="0" compatLnSpc="1">
            <a:prstTxWarp prst="textNoShape">
              <a:avLst/>
            </a:prstTxWarp>
          </a:bodyPr>
          <a:lstStyle>
            <a:lvl1pPr algn="r" defTabSz="925513" eaLnBrk="0" hangingPunct="0">
              <a:defRPr sz="1200" i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F8A0E955-8976-4FE1-8DD4-E6A2C6F20735}" type="datetime1">
              <a:rPr lang="it-IT"/>
              <a:pPr>
                <a:defRPr/>
              </a:pPr>
              <a:t>19/01/2023</a:t>
            </a:fld>
            <a:endParaRPr lang="it-IT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4492"/>
            <a:ext cx="5140960" cy="4184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28" tIns="46264" rIns="92528" bIns="462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Fare clic per modificare gli stili del testo dello schema</a:t>
            </a:r>
          </a:p>
          <a:p>
            <a:pPr lvl="1"/>
            <a:r>
              <a:rPr lang="en-US" noProof="0"/>
              <a:t>Secondo livello</a:t>
            </a:r>
          </a:p>
          <a:p>
            <a:pPr lvl="2"/>
            <a:r>
              <a:rPr lang="en-US" noProof="0"/>
              <a:t>Terzo livello</a:t>
            </a:r>
          </a:p>
          <a:p>
            <a:pPr lvl="3"/>
            <a:r>
              <a:rPr lang="en-US" noProof="0"/>
              <a:t>Quarto livello</a:t>
            </a:r>
          </a:p>
          <a:p>
            <a:pPr lvl="4"/>
            <a:r>
              <a:rPr lang="en-US" noProof="0"/>
              <a:t>Quinto livello</a:t>
            </a:r>
            <a:endParaRPr lang="it-IT" noProof="0"/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33680" y="8831951"/>
            <a:ext cx="3037840" cy="4644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28" tIns="46264" rIns="92528" bIns="46264" numCol="1" anchor="b" anchorCtr="0" compatLnSpc="1">
            <a:prstTxWarp prst="textNoShape">
              <a:avLst/>
            </a:prstTxWarp>
          </a:bodyPr>
          <a:lstStyle>
            <a:lvl1pPr defTabSz="925513" eaLnBrk="0" hangingPunct="0">
              <a:defRPr sz="1200" i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it-IT"/>
              <a:t>Versione: </a:t>
            </a:r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951"/>
            <a:ext cx="3037840" cy="4644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28" tIns="46264" rIns="92528" bIns="46264" numCol="1" anchor="b" anchorCtr="0" compatLnSpc="1">
            <a:prstTxWarp prst="textNoShape">
              <a:avLst/>
            </a:prstTxWarp>
          </a:bodyPr>
          <a:lstStyle>
            <a:lvl1pPr algn="r" defTabSz="925513" eaLnBrk="0" hangingPunct="0">
              <a:defRPr sz="1200" i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C1FAFC98-5349-4706-A40E-53FF6E63AE9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007651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intestazion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Titolo presentazione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F8A0E955-8976-4FE1-8DD4-E6A2C6F20735}" type="datetime1">
              <a:rPr lang="it-IT" smtClean="0"/>
              <a:pPr>
                <a:defRPr/>
              </a:pPr>
              <a:t>19/01/2023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Versione: 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C1FAFC98-5349-4706-A40E-53FF6E63AE9B}" type="slidenum">
              <a:rPr lang="it-IT" smtClean="0"/>
              <a:pPr>
                <a:defRPr/>
              </a:pPr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58276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6" descr="Prima_footer-giallo-v4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207125"/>
            <a:ext cx="9144000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62" descr="Prima_head-giallo-v4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9525"/>
            <a:ext cx="9144000" cy="66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5" descr="bollin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2238" y="6289675"/>
            <a:ext cx="53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06" name="Rectangle 34"/>
          <p:cNvSpPr>
            <a:spLocks noGrp="1" noChangeArrowheads="1"/>
          </p:cNvSpPr>
          <p:nvPr>
            <p:ph type="ctrTitle"/>
          </p:nvPr>
        </p:nvSpPr>
        <p:spPr>
          <a:xfrm>
            <a:off x="250825" y="1700217"/>
            <a:ext cx="8569325" cy="2438400"/>
          </a:xfrm>
        </p:spPr>
        <p:txBody>
          <a:bodyPr/>
          <a:lstStyle>
            <a:lvl1pPr algn="ctr">
              <a:lnSpc>
                <a:spcPct val="100000"/>
              </a:lnSpc>
              <a:spcBef>
                <a:spcPct val="50000"/>
              </a:spcBef>
              <a:defRPr sz="4000">
                <a:latin typeface="Arial Black" pitchFamily="34" charset="0"/>
              </a:defRPr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111" name="Rectangle 39"/>
          <p:cNvSpPr>
            <a:spLocks noGrp="1" noChangeArrowheads="1"/>
          </p:cNvSpPr>
          <p:nvPr>
            <p:ph type="subTitle" idx="1"/>
          </p:nvPr>
        </p:nvSpPr>
        <p:spPr>
          <a:xfrm>
            <a:off x="1258893" y="3617970"/>
            <a:ext cx="6769100" cy="1755775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ct val="50000"/>
              </a:spcBef>
              <a:buFontTx/>
              <a:buNone/>
              <a:defRPr sz="2400" b="1"/>
            </a:lvl1pPr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>
                <a:solidFill>
                  <a:srgbClr val="B2B2B2"/>
                </a:solidFill>
              </a:rPr>
              <a:t> </a:t>
            </a:r>
            <a:fld id="{AC28E6E5-720B-49A9-A31C-61AD2852548A}" type="slidenum">
              <a:rPr lang="it-IT">
                <a:solidFill>
                  <a:srgbClr val="B2B2B2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B2B2B2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84950" y="-200025"/>
            <a:ext cx="2170113" cy="6221413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71438" y="-200025"/>
            <a:ext cx="6361112" cy="6221413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>
                <a:solidFill>
                  <a:srgbClr val="B2B2B2"/>
                </a:solidFill>
              </a:rPr>
              <a:t> </a:t>
            </a:r>
            <a:fld id="{6D8A2143-A474-41A9-BF19-65B7F3207DEB}" type="slidenum">
              <a:rPr lang="it-IT">
                <a:solidFill>
                  <a:srgbClr val="B2B2B2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B2B2B2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>
                <a:solidFill>
                  <a:srgbClr val="B2B2B2"/>
                </a:solidFill>
              </a:rPr>
              <a:t> </a:t>
            </a:r>
            <a:fld id="{CC17D421-9A28-4D59-8215-5CF798BAE91E}" type="slidenum">
              <a:rPr lang="it-IT">
                <a:solidFill>
                  <a:srgbClr val="B2B2B2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B2B2B2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9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074" indent="0">
              <a:buNone/>
              <a:defRPr sz="1800"/>
            </a:lvl2pPr>
            <a:lvl3pPr marL="912148" indent="0">
              <a:buNone/>
              <a:defRPr sz="1600"/>
            </a:lvl3pPr>
            <a:lvl4pPr marL="1368233" indent="0">
              <a:buNone/>
              <a:defRPr sz="1400"/>
            </a:lvl4pPr>
            <a:lvl5pPr marL="1824308" indent="0">
              <a:buNone/>
              <a:defRPr sz="1400"/>
            </a:lvl5pPr>
            <a:lvl6pPr marL="2280395" indent="0">
              <a:buNone/>
              <a:defRPr sz="1400"/>
            </a:lvl6pPr>
            <a:lvl7pPr marL="2736466" indent="0">
              <a:buNone/>
              <a:defRPr sz="1400"/>
            </a:lvl7pPr>
            <a:lvl8pPr marL="3192566" indent="0">
              <a:buNone/>
              <a:defRPr sz="1400"/>
            </a:lvl8pPr>
            <a:lvl9pPr marL="3648616" indent="0">
              <a:buNone/>
              <a:defRPr sz="14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Rectangle 4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>
                <a:solidFill>
                  <a:srgbClr val="B2B2B2"/>
                </a:solidFill>
              </a:rPr>
              <a:t> </a:t>
            </a:r>
            <a:fld id="{BEA2775C-F471-4661-A99A-375EFE0D7519}" type="slidenum">
              <a:rPr lang="it-IT">
                <a:solidFill>
                  <a:srgbClr val="B2B2B2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B2B2B2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63575" y="1511304"/>
            <a:ext cx="3968750" cy="4510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784732" y="1511304"/>
            <a:ext cx="3970338" cy="4510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>
                <a:solidFill>
                  <a:srgbClr val="B2B2B2"/>
                </a:solidFill>
              </a:rPr>
              <a:t> </a:t>
            </a:r>
            <a:fld id="{F654E2C6-F6A7-4C0C-B226-55AF619684FE}" type="slidenum">
              <a:rPr lang="it-IT">
                <a:solidFill>
                  <a:srgbClr val="B2B2B2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B2B2B2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074" indent="0">
              <a:buNone/>
              <a:defRPr sz="2000" b="1"/>
            </a:lvl2pPr>
            <a:lvl3pPr marL="912148" indent="0">
              <a:buNone/>
              <a:defRPr sz="1800" b="1"/>
            </a:lvl3pPr>
            <a:lvl4pPr marL="1368233" indent="0">
              <a:buNone/>
              <a:defRPr sz="1600" b="1"/>
            </a:lvl4pPr>
            <a:lvl5pPr marL="1824308" indent="0">
              <a:buNone/>
              <a:defRPr sz="1600" b="1"/>
            </a:lvl5pPr>
            <a:lvl6pPr marL="2280395" indent="0">
              <a:buNone/>
              <a:defRPr sz="1600" b="1"/>
            </a:lvl6pPr>
            <a:lvl7pPr marL="2736466" indent="0">
              <a:buNone/>
              <a:defRPr sz="1600" b="1"/>
            </a:lvl7pPr>
            <a:lvl8pPr marL="3192566" indent="0">
              <a:buNone/>
              <a:defRPr sz="1600" b="1"/>
            </a:lvl8pPr>
            <a:lvl9pPr marL="3648616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8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074" indent="0">
              <a:buNone/>
              <a:defRPr sz="2000" b="1"/>
            </a:lvl2pPr>
            <a:lvl3pPr marL="912148" indent="0">
              <a:buNone/>
              <a:defRPr sz="1800" b="1"/>
            </a:lvl3pPr>
            <a:lvl4pPr marL="1368233" indent="0">
              <a:buNone/>
              <a:defRPr sz="1600" b="1"/>
            </a:lvl4pPr>
            <a:lvl5pPr marL="1824308" indent="0">
              <a:buNone/>
              <a:defRPr sz="1600" b="1"/>
            </a:lvl5pPr>
            <a:lvl6pPr marL="2280395" indent="0">
              <a:buNone/>
              <a:defRPr sz="1600" b="1"/>
            </a:lvl6pPr>
            <a:lvl7pPr marL="2736466" indent="0">
              <a:buNone/>
              <a:defRPr sz="1600" b="1"/>
            </a:lvl7pPr>
            <a:lvl8pPr marL="3192566" indent="0">
              <a:buNone/>
              <a:defRPr sz="1600" b="1"/>
            </a:lvl8pPr>
            <a:lvl9pPr marL="3648616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8" y="2174878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>
                <a:solidFill>
                  <a:srgbClr val="B2B2B2"/>
                </a:solidFill>
              </a:rPr>
              <a:t> </a:t>
            </a:r>
            <a:fld id="{96CB3243-1221-4D2A-9870-AF5F13ECD238}" type="slidenum">
              <a:rPr lang="it-IT">
                <a:solidFill>
                  <a:srgbClr val="B2B2B2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B2B2B2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4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>
                <a:solidFill>
                  <a:srgbClr val="B2B2B2"/>
                </a:solidFill>
              </a:rPr>
              <a:t> </a:t>
            </a:r>
            <a:fld id="{7336983C-8A53-47EA-921E-3E4F0B250080}" type="slidenum">
              <a:rPr lang="it-IT">
                <a:solidFill>
                  <a:srgbClr val="B2B2B2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B2B2B2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>
                <a:solidFill>
                  <a:srgbClr val="B2B2B2"/>
                </a:solidFill>
              </a:rPr>
              <a:t> </a:t>
            </a:r>
            <a:fld id="{F1F0A628-9FB8-4F16-9454-CE028B4C04F4}" type="slidenum">
              <a:rPr lang="it-IT">
                <a:solidFill>
                  <a:srgbClr val="B2B2B2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B2B2B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57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107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57" y="1435157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074" indent="0">
              <a:buNone/>
              <a:defRPr sz="1200"/>
            </a:lvl2pPr>
            <a:lvl3pPr marL="912148" indent="0">
              <a:buNone/>
              <a:defRPr sz="1000"/>
            </a:lvl3pPr>
            <a:lvl4pPr marL="1368233" indent="0">
              <a:buNone/>
              <a:defRPr sz="900"/>
            </a:lvl4pPr>
            <a:lvl5pPr marL="1824308" indent="0">
              <a:buNone/>
              <a:defRPr sz="900"/>
            </a:lvl5pPr>
            <a:lvl6pPr marL="2280395" indent="0">
              <a:buNone/>
              <a:defRPr sz="900"/>
            </a:lvl6pPr>
            <a:lvl7pPr marL="2736466" indent="0">
              <a:buNone/>
              <a:defRPr sz="900"/>
            </a:lvl7pPr>
            <a:lvl8pPr marL="3192566" indent="0">
              <a:buNone/>
              <a:defRPr sz="900"/>
            </a:lvl8pPr>
            <a:lvl9pPr marL="3648616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>
                <a:solidFill>
                  <a:srgbClr val="B2B2B2"/>
                </a:solidFill>
              </a:rPr>
              <a:t> </a:t>
            </a:r>
            <a:fld id="{732900E1-B251-4E2B-879D-3A2D598408E8}" type="slidenum">
              <a:rPr lang="it-IT">
                <a:solidFill>
                  <a:srgbClr val="B2B2B2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B2B2B2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2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074" indent="0">
              <a:buNone/>
              <a:defRPr sz="2800"/>
            </a:lvl2pPr>
            <a:lvl3pPr marL="912148" indent="0">
              <a:buNone/>
              <a:defRPr sz="2400"/>
            </a:lvl3pPr>
            <a:lvl4pPr marL="1368233" indent="0">
              <a:buNone/>
              <a:defRPr sz="2000"/>
            </a:lvl4pPr>
            <a:lvl5pPr marL="1824308" indent="0">
              <a:buNone/>
              <a:defRPr sz="2000"/>
            </a:lvl5pPr>
            <a:lvl6pPr marL="2280395" indent="0">
              <a:buNone/>
              <a:defRPr sz="2000"/>
            </a:lvl6pPr>
            <a:lvl7pPr marL="2736466" indent="0">
              <a:buNone/>
              <a:defRPr sz="2000"/>
            </a:lvl7pPr>
            <a:lvl8pPr marL="3192566" indent="0">
              <a:buNone/>
              <a:defRPr sz="2000"/>
            </a:lvl8pPr>
            <a:lvl9pPr marL="3648616" indent="0">
              <a:buNone/>
              <a:defRPr sz="2000"/>
            </a:lvl9pPr>
          </a:lstStyle>
          <a:p>
            <a:pPr lvl="0"/>
            <a:r>
              <a:rPr lang="it-IT" noProof="0"/>
              <a:t>Fare clic sull'icona per inserire un'immagine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074" indent="0">
              <a:buNone/>
              <a:defRPr sz="1200"/>
            </a:lvl2pPr>
            <a:lvl3pPr marL="912148" indent="0">
              <a:buNone/>
              <a:defRPr sz="1000"/>
            </a:lvl3pPr>
            <a:lvl4pPr marL="1368233" indent="0">
              <a:buNone/>
              <a:defRPr sz="900"/>
            </a:lvl4pPr>
            <a:lvl5pPr marL="1824308" indent="0">
              <a:buNone/>
              <a:defRPr sz="900"/>
            </a:lvl5pPr>
            <a:lvl6pPr marL="2280395" indent="0">
              <a:buNone/>
              <a:defRPr sz="900"/>
            </a:lvl6pPr>
            <a:lvl7pPr marL="2736466" indent="0">
              <a:buNone/>
              <a:defRPr sz="900"/>
            </a:lvl7pPr>
            <a:lvl8pPr marL="3192566" indent="0">
              <a:buNone/>
              <a:defRPr sz="900"/>
            </a:lvl8pPr>
            <a:lvl9pPr marL="3648616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>
                <a:solidFill>
                  <a:srgbClr val="B2B2B2"/>
                </a:solidFill>
              </a:rPr>
              <a:t> </a:t>
            </a:r>
            <a:fld id="{64E89121-B65B-4B18-A689-2F35BDD9AC73}" type="slidenum">
              <a:rPr lang="it-IT">
                <a:solidFill>
                  <a:srgbClr val="B2B2B2"/>
                </a:solidFill>
              </a:rPr>
              <a:pPr>
                <a:defRPr/>
              </a:pPr>
              <a:t>‹N›</a:t>
            </a:fld>
            <a:endParaRPr lang="it-IT">
              <a:solidFill>
                <a:srgbClr val="B2B2B2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4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15325" y="19050"/>
            <a:ext cx="720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14" tIns="45606" rIns="91214" bIns="45606" numCol="1" anchor="t" anchorCtr="0" compatLnSpc="1">
            <a:prstTxWarp prst="textNoShape">
              <a:avLst/>
            </a:prstTxWarp>
          </a:bodyPr>
          <a:lstStyle>
            <a:lvl1pPr algn="r">
              <a:defRPr sz="1200" i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1pPr>
          </a:lstStyle>
          <a:p>
            <a:pPr eaLnBrk="0" hangingPunct="0">
              <a:defRPr/>
            </a:pPr>
            <a:r>
              <a:rPr lang="it-IT">
                <a:solidFill>
                  <a:srgbClr val="B2B2B2"/>
                </a:solidFill>
              </a:rPr>
              <a:t> </a:t>
            </a:r>
            <a:fld id="{950428FC-84A0-43AC-A198-A569FB596766}" type="slidenum">
              <a:rPr lang="it-IT">
                <a:solidFill>
                  <a:srgbClr val="B2B2B2"/>
                </a:solidFill>
              </a:rPr>
              <a:pPr eaLnBrk="0" hangingPunct="0">
                <a:defRPr/>
              </a:pPr>
              <a:t>‹N›</a:t>
            </a:fld>
            <a:endParaRPr lang="it-IT">
              <a:solidFill>
                <a:srgbClr val="B2B2B2"/>
              </a:solidFill>
            </a:endParaRPr>
          </a:p>
        </p:txBody>
      </p:sp>
      <p:sp>
        <p:nvSpPr>
          <p:cNvPr id="2106" name="Text Box 58"/>
          <p:cNvSpPr txBox="1">
            <a:spLocks noChangeArrowheads="1"/>
          </p:cNvSpPr>
          <p:nvPr/>
        </p:nvSpPr>
        <p:spPr bwMode="auto">
          <a:xfrm>
            <a:off x="7375525" y="-390525"/>
            <a:ext cx="1841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214" tIns="45606" rIns="91214" bIns="45606">
            <a:spAutoFit/>
          </a:bodyPr>
          <a:lstStyle/>
          <a:p>
            <a:pPr eaLnBrk="0" hangingPunct="0">
              <a:defRPr/>
            </a:pPr>
            <a:endParaRPr lang="it-IT" sz="2800" i="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119" name="Rectangle 71"/>
          <p:cNvSpPr>
            <a:spLocks noChangeArrowheads="1"/>
          </p:cNvSpPr>
          <p:nvPr/>
        </p:nvSpPr>
        <p:spPr bwMode="auto">
          <a:xfrm>
            <a:off x="468313" y="6583363"/>
            <a:ext cx="9620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214" tIns="45606" rIns="91214" bIns="45606">
            <a:spAutoFit/>
          </a:bodyPr>
          <a:lstStyle/>
          <a:p>
            <a:pPr eaLnBrk="0" hangingPunct="0">
              <a:defRPr/>
            </a:pPr>
            <a:fld id="{4300E2A0-81A3-4283-8420-9894B9B8DEBB}" type="datetime1">
              <a:rPr lang="it-IT" sz="1200" i="0">
                <a:solidFill>
                  <a:srgbClr val="074290"/>
                </a:solidFill>
                <a:latin typeface="Arial" charset="0"/>
              </a:rPr>
              <a:pPr eaLnBrk="0" hangingPunct="0">
                <a:defRPr/>
              </a:pPr>
              <a:t>19/01/2023</a:t>
            </a:fld>
            <a:endParaRPr lang="it-IT" sz="1200" i="0" dirty="0">
              <a:solidFill>
                <a:srgbClr val="074290"/>
              </a:solidFill>
              <a:latin typeface="Arial" charset="0"/>
            </a:endParaRPr>
          </a:p>
        </p:txBody>
      </p:sp>
      <p:sp>
        <p:nvSpPr>
          <p:cNvPr id="1029" name="Rectangle 7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3575" y="1511300"/>
            <a:ext cx="8091488" cy="451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14" tIns="45606" rIns="91214" bIns="456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Descrizione oggetto </a:t>
            </a:r>
          </a:p>
          <a:p>
            <a:pPr lvl="1"/>
            <a:r>
              <a:rPr lang="en-US" altLang="en-US"/>
              <a:t>Dettaglio …</a:t>
            </a:r>
          </a:p>
          <a:p>
            <a:pPr lvl="2"/>
            <a:r>
              <a:rPr lang="en-US" altLang="en-US"/>
              <a:t>Dettaglio …</a:t>
            </a:r>
          </a:p>
          <a:p>
            <a:pPr lvl="0"/>
            <a:endParaRPr lang="en-US" altLang="en-US"/>
          </a:p>
          <a:p>
            <a:pPr lvl="0"/>
            <a:r>
              <a:rPr lang="en-US" altLang="en-US"/>
              <a:t>…</a:t>
            </a:r>
          </a:p>
          <a:p>
            <a:pPr lvl="2"/>
            <a:endParaRPr lang="en-US" altLang="en-US"/>
          </a:p>
          <a:p>
            <a:pPr lvl="0"/>
            <a:endParaRPr lang="en-US" altLang="en-US"/>
          </a:p>
          <a:p>
            <a:pPr lvl="3"/>
            <a:endParaRPr lang="en-US" altLang="en-US"/>
          </a:p>
        </p:txBody>
      </p:sp>
      <p:pic>
        <p:nvPicPr>
          <p:cNvPr id="1030" name="Picture 78" descr="Footer-giallo-v42"/>
          <p:cNvPicPr>
            <a:picLocks noChangeAspect="1" noChangeArrowheads="1"/>
          </p:cNvPicPr>
          <p:nvPr/>
        </p:nvPicPr>
        <p:blipFill>
          <a:blip r:embed="rId13" cstate="print"/>
          <a:srcRect l="19975" r="-1865" b="1030"/>
          <a:stretch>
            <a:fillRect/>
          </a:stretch>
        </p:blipFill>
        <p:spPr bwMode="auto">
          <a:xfrm>
            <a:off x="220663" y="6202363"/>
            <a:ext cx="9144000" cy="65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80" descr="Head-giallo-v42"/>
          <p:cNvPicPr>
            <a:picLocks noChangeAspect="1" noChangeArrowheads="1"/>
          </p:cNvPicPr>
          <p:nvPr/>
        </p:nvPicPr>
        <p:blipFill>
          <a:blip r:embed="rId14" cstate="print"/>
          <a:srcRect l="3285" r="34215" b="4851"/>
          <a:stretch>
            <a:fillRect/>
          </a:stretch>
        </p:blipFill>
        <p:spPr bwMode="auto">
          <a:xfrm>
            <a:off x="0" y="0"/>
            <a:ext cx="619125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2" descr="bollino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22238" y="6289675"/>
            <a:ext cx="53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3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71438" y="-200025"/>
            <a:ext cx="5940425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214" tIns="45606" rIns="91214" bIns="4560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Fare clic per modificare stile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2" r:id="rId1"/>
    <p:sldLayoutId id="2147484113" r:id="rId2"/>
    <p:sldLayoutId id="2147484114" r:id="rId3"/>
    <p:sldLayoutId id="2147484115" r:id="rId4"/>
    <p:sldLayoutId id="2147484116" r:id="rId5"/>
    <p:sldLayoutId id="2147484117" r:id="rId6"/>
    <p:sldLayoutId id="2147484118" r:id="rId7"/>
    <p:sldLayoutId id="2147484119" r:id="rId8"/>
    <p:sldLayoutId id="2147484120" r:id="rId9"/>
    <p:sldLayoutId id="2147484121" r:id="rId10"/>
    <p:sldLayoutId id="2147484122" r:id="rId11"/>
  </p:sldLayoutIdLst>
  <p:hf hdr="0" ftr="0"/>
  <p:txStyles>
    <p:titleStyle>
      <a:lvl1pPr algn="l" rtl="0" eaLnBrk="1" fontAlgn="base" hangingPunct="1">
        <a:lnSpc>
          <a:spcPts val="3600"/>
        </a:lnSpc>
        <a:spcBef>
          <a:spcPct val="0"/>
        </a:spcBef>
        <a:spcAft>
          <a:spcPct val="0"/>
        </a:spcAft>
        <a:defRPr sz="4400" b="1">
          <a:solidFill>
            <a:srgbClr val="00529C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ts val="3600"/>
        </a:lnSpc>
        <a:spcBef>
          <a:spcPct val="0"/>
        </a:spcBef>
        <a:spcAft>
          <a:spcPct val="0"/>
        </a:spcAft>
        <a:defRPr sz="4400" b="1">
          <a:solidFill>
            <a:srgbClr val="00529C"/>
          </a:solidFill>
          <a:latin typeface="Arial" charset="0"/>
        </a:defRPr>
      </a:lvl2pPr>
      <a:lvl3pPr algn="l" rtl="0" eaLnBrk="1" fontAlgn="base" hangingPunct="1">
        <a:lnSpc>
          <a:spcPts val="3600"/>
        </a:lnSpc>
        <a:spcBef>
          <a:spcPct val="0"/>
        </a:spcBef>
        <a:spcAft>
          <a:spcPct val="0"/>
        </a:spcAft>
        <a:defRPr sz="4400" b="1">
          <a:solidFill>
            <a:srgbClr val="00529C"/>
          </a:solidFill>
          <a:latin typeface="Arial" charset="0"/>
        </a:defRPr>
      </a:lvl3pPr>
      <a:lvl4pPr algn="l" rtl="0" eaLnBrk="1" fontAlgn="base" hangingPunct="1">
        <a:lnSpc>
          <a:spcPts val="3600"/>
        </a:lnSpc>
        <a:spcBef>
          <a:spcPct val="0"/>
        </a:spcBef>
        <a:spcAft>
          <a:spcPct val="0"/>
        </a:spcAft>
        <a:defRPr sz="4400" b="1">
          <a:solidFill>
            <a:srgbClr val="00529C"/>
          </a:solidFill>
          <a:latin typeface="Arial" charset="0"/>
        </a:defRPr>
      </a:lvl4pPr>
      <a:lvl5pPr algn="l" rtl="0" eaLnBrk="1" fontAlgn="base" hangingPunct="1">
        <a:lnSpc>
          <a:spcPts val="3600"/>
        </a:lnSpc>
        <a:spcBef>
          <a:spcPct val="0"/>
        </a:spcBef>
        <a:spcAft>
          <a:spcPct val="0"/>
        </a:spcAft>
        <a:defRPr sz="4400" b="1">
          <a:solidFill>
            <a:srgbClr val="00529C"/>
          </a:solidFill>
          <a:latin typeface="Arial" charset="0"/>
        </a:defRPr>
      </a:lvl5pPr>
      <a:lvl6pPr marL="456074" algn="l" rtl="0" eaLnBrk="1" fontAlgn="base" hangingPunct="1">
        <a:lnSpc>
          <a:spcPts val="3600"/>
        </a:lnSpc>
        <a:spcBef>
          <a:spcPct val="0"/>
        </a:spcBef>
        <a:spcAft>
          <a:spcPct val="0"/>
        </a:spcAft>
        <a:defRPr b="1">
          <a:solidFill>
            <a:srgbClr val="00529C"/>
          </a:solidFill>
          <a:latin typeface="Arial" charset="0"/>
        </a:defRPr>
      </a:lvl6pPr>
      <a:lvl7pPr marL="912148" algn="l" rtl="0" eaLnBrk="1" fontAlgn="base" hangingPunct="1">
        <a:lnSpc>
          <a:spcPts val="3600"/>
        </a:lnSpc>
        <a:spcBef>
          <a:spcPct val="0"/>
        </a:spcBef>
        <a:spcAft>
          <a:spcPct val="0"/>
        </a:spcAft>
        <a:defRPr b="1">
          <a:solidFill>
            <a:srgbClr val="00529C"/>
          </a:solidFill>
          <a:latin typeface="Arial" charset="0"/>
        </a:defRPr>
      </a:lvl7pPr>
      <a:lvl8pPr marL="1368233" algn="l" rtl="0" eaLnBrk="1" fontAlgn="base" hangingPunct="1">
        <a:lnSpc>
          <a:spcPts val="3600"/>
        </a:lnSpc>
        <a:spcBef>
          <a:spcPct val="0"/>
        </a:spcBef>
        <a:spcAft>
          <a:spcPct val="0"/>
        </a:spcAft>
        <a:defRPr b="1">
          <a:solidFill>
            <a:srgbClr val="00529C"/>
          </a:solidFill>
          <a:latin typeface="Arial" charset="0"/>
        </a:defRPr>
      </a:lvl8pPr>
      <a:lvl9pPr marL="1824308" algn="l" rtl="0" eaLnBrk="1" fontAlgn="base" hangingPunct="1">
        <a:lnSpc>
          <a:spcPts val="3600"/>
        </a:lnSpc>
        <a:spcBef>
          <a:spcPct val="0"/>
        </a:spcBef>
        <a:spcAft>
          <a:spcPct val="0"/>
        </a:spcAft>
        <a:defRPr b="1">
          <a:solidFill>
            <a:srgbClr val="00529C"/>
          </a:solidFill>
          <a:latin typeface="Arial" charset="0"/>
        </a:defRPr>
      </a:lvl9pPr>
    </p:titleStyle>
    <p:bodyStyle>
      <a:lvl1pPr marL="385763" indent="-385763" algn="l" rtl="0" eaLnBrk="1" fontAlgn="base" hangingPunct="1">
        <a:lnSpc>
          <a:spcPts val="3000"/>
        </a:lnSpc>
        <a:spcBef>
          <a:spcPct val="20000"/>
        </a:spcBef>
        <a:spcAft>
          <a:spcPct val="0"/>
        </a:spcAft>
        <a:buBlip>
          <a:blip r:embed="rId16"/>
        </a:buBlip>
        <a:defRPr sz="3200">
          <a:solidFill>
            <a:srgbClr val="00529E"/>
          </a:solidFill>
          <a:latin typeface="+mn-lt"/>
          <a:ea typeface="+mn-ea"/>
          <a:cs typeface="+mn-cs"/>
        </a:defRPr>
      </a:lvl1pPr>
      <a:lvl2pPr marL="949325" indent="-373063" algn="l" rtl="0" eaLnBrk="1" fontAlgn="base" hangingPunct="1">
        <a:lnSpc>
          <a:spcPts val="3000"/>
        </a:lnSpc>
        <a:spcBef>
          <a:spcPct val="20000"/>
        </a:spcBef>
        <a:spcAft>
          <a:spcPct val="0"/>
        </a:spcAft>
        <a:buSzPct val="80000"/>
        <a:buFont typeface="Wingdings" pitchFamily="2" charset="2"/>
        <a:buChar char="q"/>
        <a:defRPr kumimoji="1" sz="2800">
          <a:solidFill>
            <a:srgbClr val="00529E"/>
          </a:solidFill>
          <a:latin typeface="+mn-lt"/>
        </a:defRPr>
      </a:lvl2pPr>
      <a:lvl3pPr marL="1423988" indent="-284163" algn="l" rtl="0" eaLnBrk="1" fontAlgn="base" hangingPunct="1">
        <a:lnSpc>
          <a:spcPts val="3000"/>
        </a:lnSpc>
        <a:spcBef>
          <a:spcPct val="20000"/>
        </a:spcBef>
        <a:spcAft>
          <a:spcPct val="0"/>
        </a:spcAft>
        <a:buFont typeface="Wingdings" pitchFamily="2" charset="2"/>
        <a:buChar char="§"/>
        <a:defRPr kumimoji="1" sz="2400">
          <a:solidFill>
            <a:srgbClr val="00529E"/>
          </a:solidFill>
          <a:latin typeface="+mn-lt"/>
        </a:defRPr>
      </a:lvl3pPr>
      <a:lvl4pPr marL="1614488" indent="-246063" algn="l" rtl="0" eaLnBrk="1" fontAlgn="base" hangingPunct="1">
        <a:lnSpc>
          <a:spcPts val="3000"/>
        </a:lnSpc>
        <a:spcBef>
          <a:spcPct val="20000"/>
        </a:spcBef>
        <a:spcAft>
          <a:spcPct val="0"/>
        </a:spcAft>
        <a:buChar char="–"/>
        <a:defRPr kumimoji="1" sz="1600">
          <a:solidFill>
            <a:schemeClr val="hlink"/>
          </a:solidFill>
          <a:latin typeface="+mn-lt"/>
        </a:defRPr>
      </a:lvl4pPr>
      <a:lvl5pPr marL="2395538" indent="-304800" algn="l" rtl="0" eaLnBrk="1" fontAlgn="base" hangingPunct="1">
        <a:lnSpc>
          <a:spcPts val="3100"/>
        </a:lnSpc>
        <a:spcBef>
          <a:spcPct val="20000"/>
        </a:spcBef>
        <a:spcAft>
          <a:spcPct val="0"/>
        </a:spcAft>
        <a:buBlip>
          <a:blip r:embed="rId17"/>
        </a:buBlip>
        <a:defRPr kumimoji="1" sz="2000">
          <a:solidFill>
            <a:srgbClr val="1C3CA6"/>
          </a:solidFill>
          <a:latin typeface="+mn-lt"/>
        </a:defRPr>
      </a:lvl5pPr>
      <a:lvl6pPr marL="2852063" indent="-305609" algn="l" rtl="0" eaLnBrk="1" fontAlgn="base" hangingPunct="1">
        <a:lnSpc>
          <a:spcPts val="3100"/>
        </a:lnSpc>
        <a:spcBef>
          <a:spcPct val="20000"/>
        </a:spcBef>
        <a:spcAft>
          <a:spcPct val="0"/>
        </a:spcAft>
        <a:buBlip>
          <a:blip r:embed="rId17"/>
        </a:buBlip>
        <a:defRPr kumimoji="1">
          <a:solidFill>
            <a:srgbClr val="1C3CA6"/>
          </a:solidFill>
          <a:latin typeface="+mn-lt"/>
        </a:defRPr>
      </a:lvl6pPr>
      <a:lvl7pPr marL="3308146" indent="-305609" algn="l" rtl="0" eaLnBrk="1" fontAlgn="base" hangingPunct="1">
        <a:lnSpc>
          <a:spcPts val="3100"/>
        </a:lnSpc>
        <a:spcBef>
          <a:spcPct val="20000"/>
        </a:spcBef>
        <a:spcAft>
          <a:spcPct val="0"/>
        </a:spcAft>
        <a:buBlip>
          <a:blip r:embed="rId17"/>
        </a:buBlip>
        <a:defRPr kumimoji="1">
          <a:solidFill>
            <a:srgbClr val="1C3CA6"/>
          </a:solidFill>
          <a:latin typeface="+mn-lt"/>
        </a:defRPr>
      </a:lvl7pPr>
      <a:lvl8pPr marL="3764220" indent="-305609" algn="l" rtl="0" eaLnBrk="1" fontAlgn="base" hangingPunct="1">
        <a:lnSpc>
          <a:spcPts val="3100"/>
        </a:lnSpc>
        <a:spcBef>
          <a:spcPct val="20000"/>
        </a:spcBef>
        <a:spcAft>
          <a:spcPct val="0"/>
        </a:spcAft>
        <a:buBlip>
          <a:blip r:embed="rId17"/>
        </a:buBlip>
        <a:defRPr kumimoji="1">
          <a:solidFill>
            <a:srgbClr val="1C3CA6"/>
          </a:solidFill>
          <a:latin typeface="+mn-lt"/>
        </a:defRPr>
      </a:lvl8pPr>
      <a:lvl9pPr marL="4220306" indent="-305609" algn="l" rtl="0" eaLnBrk="1" fontAlgn="base" hangingPunct="1">
        <a:lnSpc>
          <a:spcPts val="3100"/>
        </a:lnSpc>
        <a:spcBef>
          <a:spcPct val="20000"/>
        </a:spcBef>
        <a:spcAft>
          <a:spcPct val="0"/>
        </a:spcAft>
        <a:buBlip>
          <a:blip r:embed="rId17"/>
        </a:buBlip>
        <a:defRPr kumimoji="1">
          <a:solidFill>
            <a:srgbClr val="1C3CA6"/>
          </a:solidFill>
          <a:latin typeface="+mn-lt"/>
        </a:defRPr>
      </a:lvl9pPr>
    </p:bodyStyle>
    <p:otherStyle>
      <a:defPPr>
        <a:defRPr lang="it-IT"/>
      </a:defPPr>
      <a:lvl1pPr marL="0" algn="l" defTabSz="91214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074" algn="l" defTabSz="91214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148" algn="l" defTabSz="91214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8233" algn="l" defTabSz="91214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4308" algn="l" defTabSz="91214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0395" algn="l" defTabSz="91214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6466" algn="l" defTabSz="91214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2566" algn="l" defTabSz="91214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8616" algn="l" defTabSz="91214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nettore 1 6"/>
          <p:cNvCxnSpPr/>
          <p:nvPr/>
        </p:nvCxnSpPr>
        <p:spPr bwMode="auto">
          <a:xfrm>
            <a:off x="3257550" y="4231960"/>
            <a:ext cx="2400300" cy="1588"/>
          </a:xfrm>
          <a:prstGeom prst="line">
            <a:avLst/>
          </a:prstGeom>
          <a:noFill/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" name="CasellaDiTesto 20"/>
          <p:cNvSpPr txBox="1">
            <a:spLocks noChangeArrowheads="1"/>
          </p:cNvSpPr>
          <p:nvPr/>
        </p:nvSpPr>
        <p:spPr bwMode="auto">
          <a:xfrm>
            <a:off x="88899" y="3192513"/>
            <a:ext cx="89757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eaLnBrk="0" hangingPunct="0">
              <a:tabLst>
                <a:tab pos="361950" algn="l"/>
              </a:tabLst>
              <a:defRPr/>
            </a:pPr>
            <a:r>
              <a:rPr lang="it-IT" sz="3200" dirty="0">
                <a:solidFill>
                  <a:srgbClr val="005290"/>
                </a:solidFill>
                <a:latin typeface="Arial Black" pitchFamily="34" charset="0"/>
              </a:rPr>
              <a:t>CCO - </a:t>
            </a:r>
            <a:r>
              <a:rPr lang="it-IT" sz="3200" dirty="0" err="1">
                <a:solidFill>
                  <a:srgbClr val="005290"/>
                </a:solidFill>
                <a:latin typeface="Arial Black" pitchFamily="34" charset="0"/>
              </a:rPr>
              <a:t>Omnicanalità</a:t>
            </a:r>
            <a:r>
              <a:rPr lang="it-IT" sz="3200" dirty="0">
                <a:solidFill>
                  <a:srgbClr val="005290"/>
                </a:solidFill>
                <a:latin typeface="Arial Black" pitchFamily="34" charset="0"/>
              </a:rPr>
              <a:t> per SCF ed SCM</a:t>
            </a:r>
          </a:p>
        </p:txBody>
      </p:sp>
      <p:sp>
        <p:nvSpPr>
          <p:cNvPr id="8" name="CasellaDiTesto 20"/>
          <p:cNvSpPr txBox="1">
            <a:spLocks noChangeArrowheads="1"/>
          </p:cNvSpPr>
          <p:nvPr/>
        </p:nvSpPr>
        <p:spPr bwMode="auto">
          <a:xfrm>
            <a:off x="88899" y="4458480"/>
            <a:ext cx="89757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eaLnBrk="0" hangingPunct="0">
              <a:tabLst>
                <a:tab pos="361950" algn="l"/>
              </a:tabLst>
              <a:defRPr/>
            </a:pPr>
            <a:r>
              <a:rPr lang="it-IT" sz="2400" dirty="0">
                <a:solidFill>
                  <a:srgbClr val="00529E"/>
                </a:solidFill>
                <a:latin typeface="Arial Black" pitchFamily="34" charset="0"/>
              </a:rPr>
              <a:t>Report qualità percepita</a:t>
            </a:r>
            <a:endParaRPr lang="it-IT" sz="2400" b="1" dirty="0">
              <a:solidFill>
                <a:srgbClr val="074290"/>
              </a:solidFill>
              <a:latin typeface="Arial"/>
            </a:endParaRPr>
          </a:p>
        </p:txBody>
      </p:sp>
      <p:sp>
        <p:nvSpPr>
          <p:cNvPr id="9" name="CasellaDiTesto 20"/>
          <p:cNvSpPr txBox="1">
            <a:spLocks noChangeArrowheads="1"/>
          </p:cNvSpPr>
          <p:nvPr/>
        </p:nvSpPr>
        <p:spPr bwMode="auto">
          <a:xfrm>
            <a:off x="88899" y="2137292"/>
            <a:ext cx="8975725" cy="751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eaLnBrk="0" hangingPunct="0">
              <a:lnSpc>
                <a:spcPct val="150000"/>
              </a:lnSpc>
              <a:tabLst>
                <a:tab pos="361950" algn="l"/>
              </a:tabLst>
              <a:defRPr/>
            </a:pPr>
            <a:r>
              <a:rPr lang="it-IT" sz="3200" dirty="0">
                <a:solidFill>
                  <a:srgbClr val="00529E"/>
                </a:solidFill>
                <a:latin typeface="Arial Black" pitchFamily="34" charset="0"/>
              </a:rPr>
              <a:t>Progetto formativo:</a:t>
            </a:r>
            <a:endParaRPr lang="it-IT" sz="2400" b="1" dirty="0">
              <a:solidFill>
                <a:srgbClr val="074290"/>
              </a:solidFill>
              <a:latin typeface="Arial"/>
            </a:endParaRP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66068B14-25BF-48D3-9C64-E7B7769D0B37}"/>
              </a:ext>
            </a:extLst>
          </p:cNvPr>
          <p:cNvSpPr/>
          <p:nvPr/>
        </p:nvSpPr>
        <p:spPr>
          <a:xfrm flipH="1">
            <a:off x="5844282" y="251792"/>
            <a:ext cx="292865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it-IT" b="1" dirty="0">
                <a:solidFill>
                  <a:srgbClr val="005290"/>
                </a:solidFill>
              </a:rPr>
              <a:t>Piano 287564-287567</a:t>
            </a:r>
          </a:p>
          <a:p>
            <a:pPr algn="r"/>
            <a:endParaRPr lang="it-IT" b="1" dirty="0">
              <a:solidFill>
                <a:srgbClr val="005290"/>
              </a:solidFill>
            </a:endParaRPr>
          </a:p>
          <a:p>
            <a:pPr algn="r"/>
            <a:endParaRPr lang="it-IT" b="1" dirty="0">
              <a:solidFill>
                <a:srgbClr val="005290"/>
              </a:solidFill>
            </a:endParaRPr>
          </a:p>
          <a:p>
            <a:pPr algn="r"/>
            <a:endParaRPr lang="it-IT" b="1" dirty="0">
              <a:solidFill>
                <a:srgbClr val="0052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7766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Rettangolo arrotondato 90"/>
          <p:cNvSpPr/>
          <p:nvPr/>
        </p:nvSpPr>
        <p:spPr bwMode="auto">
          <a:xfrm>
            <a:off x="254330" y="605108"/>
            <a:ext cx="8676000" cy="864000"/>
          </a:xfrm>
          <a:prstGeom prst="roundRect">
            <a:avLst/>
          </a:prstGeom>
          <a:solidFill>
            <a:srgbClr val="FFFF9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600" b="0" i="1" u="none" strike="noStrike" cap="none" normalizeH="0" baseline="0">
              <a:ln>
                <a:noFill/>
              </a:ln>
              <a:solidFill>
                <a:schemeClr val="accent1"/>
              </a:solidFill>
              <a:effectLst/>
              <a:latin typeface="Arial Narrow" pitchFamily="34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50660" y="-101440"/>
            <a:ext cx="5973703" cy="649288"/>
          </a:xfrm>
          <a:prstGeom prst="rect">
            <a:avLst/>
          </a:prstGeom>
          <a:noFill/>
          <a:ln/>
        </p:spPr>
        <p:txBody>
          <a:bodyPr/>
          <a:lstStyle/>
          <a:p>
            <a:pPr eaLnBrk="0" hangingPunct="0">
              <a:lnSpc>
                <a:spcPts val="3600"/>
              </a:lnSpc>
              <a:defRPr/>
            </a:pPr>
            <a:r>
              <a:rPr lang="it-IT" sz="2000" b="1" i="0" kern="0" dirty="0">
                <a:solidFill>
                  <a:srgbClr val="00529C"/>
                </a:solidFill>
                <a:latin typeface="Arial"/>
              </a:rPr>
              <a:t>Descrizione del progetto</a:t>
            </a:r>
            <a:endParaRPr lang="it-IT" sz="1200" b="1" i="0" kern="0" dirty="0">
              <a:solidFill>
                <a:srgbClr val="00529C"/>
              </a:solidFill>
              <a:latin typeface="Arial"/>
            </a:endParaRPr>
          </a:p>
        </p:txBody>
      </p:sp>
      <p:sp>
        <p:nvSpPr>
          <p:cNvPr id="17" name="Segnaposto numero diapositiva 3"/>
          <p:cNvSpPr>
            <a:spLocks noGrp="1"/>
          </p:cNvSpPr>
          <p:nvPr>
            <p:ph type="sldNum" sz="quarter" idx="4294967295"/>
          </p:nvPr>
        </p:nvSpPr>
        <p:spPr>
          <a:xfrm>
            <a:off x="8315325" y="19050"/>
            <a:ext cx="720725" cy="457200"/>
          </a:xfrm>
          <a:prstGeom prst="rect">
            <a:avLst/>
          </a:prstGeom>
        </p:spPr>
        <p:txBody>
          <a:bodyPr/>
          <a:lstStyle/>
          <a:p>
            <a:r>
              <a:rPr lang="it-IT">
                <a:solidFill>
                  <a:srgbClr val="B2B2B2"/>
                </a:solidFill>
              </a:rPr>
              <a:t> </a:t>
            </a:r>
            <a:fld id="{1521CB66-C425-4860-B9DE-61A6803E3120}" type="slidenum">
              <a:rPr lang="it-IT">
                <a:solidFill>
                  <a:srgbClr val="B2B2B2"/>
                </a:solidFill>
              </a:rPr>
              <a:pPr/>
              <a:t>2</a:t>
            </a:fld>
            <a:endParaRPr lang="it-IT">
              <a:solidFill>
                <a:srgbClr val="B2B2B2"/>
              </a:solidFill>
            </a:endParaRPr>
          </a:p>
        </p:txBody>
      </p:sp>
      <p:grpSp>
        <p:nvGrpSpPr>
          <p:cNvPr id="2" name="Gruppo 3"/>
          <p:cNvGrpSpPr/>
          <p:nvPr/>
        </p:nvGrpSpPr>
        <p:grpSpPr>
          <a:xfrm>
            <a:off x="423062" y="1598891"/>
            <a:ext cx="8302468" cy="432000"/>
            <a:chOff x="423062" y="1598891"/>
            <a:chExt cx="8302468" cy="432000"/>
          </a:xfrm>
        </p:grpSpPr>
        <p:sp>
          <p:nvSpPr>
            <p:cNvPr id="53" name="AutoShape 42"/>
            <p:cNvSpPr>
              <a:spLocks noChangeArrowheads="1"/>
            </p:cNvSpPr>
            <p:nvPr/>
          </p:nvSpPr>
          <p:spPr bwMode="auto">
            <a:xfrm>
              <a:off x="423062" y="1598891"/>
              <a:ext cx="1944000" cy="432000"/>
            </a:xfrm>
            <a:prstGeom prst="roundRect">
              <a:avLst>
                <a:gd name="adj" fmla="val 7231"/>
              </a:avLst>
            </a:prstGeom>
            <a:solidFill>
              <a:schemeClr val="bg1">
                <a:lumMod val="95000"/>
              </a:schemeClr>
            </a:solidFill>
            <a:ln w="19050" algn="ctr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  <a:effectLst/>
          </p:spPr>
          <p:txBody>
            <a:bodyPr lIns="18000" tIns="21600" rIns="18000" bIns="21600" anchor="ctr"/>
            <a:lstStyle/>
            <a:p>
              <a:pPr algn="ctr">
                <a:spcBef>
                  <a:spcPct val="50000"/>
                </a:spcBef>
                <a:defRPr/>
              </a:pPr>
              <a:r>
                <a:rPr lang="it-IT" sz="1300" b="1" i="0" dirty="0">
                  <a:solidFill>
                    <a:srgbClr val="074290"/>
                  </a:solidFill>
                </a:rPr>
                <a:t>Titolo e tipologia di corso</a:t>
              </a:r>
            </a:p>
          </p:txBody>
        </p:sp>
        <p:sp>
          <p:nvSpPr>
            <p:cNvPr id="54" name="CasellaDiTesto 53"/>
            <p:cNvSpPr txBox="1"/>
            <p:nvPr/>
          </p:nvSpPr>
          <p:spPr>
            <a:xfrm>
              <a:off x="2514369" y="1625721"/>
              <a:ext cx="6153623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 eaLnBrk="0" hangingPunct="0"/>
              <a:r>
                <a:rPr lang="it-IT" sz="1300" i="0" dirty="0" err="1">
                  <a:solidFill>
                    <a:srgbClr val="002060"/>
                  </a:solidFill>
                </a:rPr>
                <a:t>Omnicanalità</a:t>
              </a:r>
              <a:r>
                <a:rPr lang="it-IT" sz="1300" i="0" dirty="0">
                  <a:solidFill>
                    <a:srgbClr val="002060"/>
                  </a:solidFill>
                </a:rPr>
                <a:t> per SCF ed SCM</a:t>
              </a:r>
            </a:p>
          </p:txBody>
        </p:sp>
        <p:sp>
          <p:nvSpPr>
            <p:cNvPr id="60" name="Rettangolo arrotondato 59"/>
            <p:cNvSpPr/>
            <p:nvPr/>
          </p:nvSpPr>
          <p:spPr bwMode="auto">
            <a:xfrm>
              <a:off x="2514369" y="1598891"/>
              <a:ext cx="6211161" cy="432000"/>
            </a:xfrm>
            <a:prstGeom prst="roundRect">
              <a:avLst/>
            </a:prstGeom>
            <a:noFill/>
            <a:ln w="19050" cap="flat" cmpd="sng" algn="ctr">
              <a:solidFill>
                <a:schemeClr val="bg1">
                  <a:lumMod val="65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/>
              <a:endParaRPr lang="it-IT" sz="1300">
                <a:solidFill>
                  <a:srgbClr val="FF3300"/>
                </a:solidFill>
              </a:endParaRPr>
            </a:p>
          </p:txBody>
        </p:sp>
      </p:grpSp>
      <p:grpSp>
        <p:nvGrpSpPr>
          <p:cNvPr id="4" name="Gruppo 7"/>
          <p:cNvGrpSpPr/>
          <p:nvPr/>
        </p:nvGrpSpPr>
        <p:grpSpPr>
          <a:xfrm>
            <a:off x="384961" y="4390890"/>
            <a:ext cx="8352000" cy="1244969"/>
            <a:chOff x="384961" y="4390890"/>
            <a:chExt cx="8352000" cy="1244969"/>
          </a:xfrm>
        </p:grpSpPr>
        <p:sp>
          <p:nvSpPr>
            <p:cNvPr id="62" name="AutoShape 42"/>
            <p:cNvSpPr>
              <a:spLocks noChangeArrowheads="1"/>
            </p:cNvSpPr>
            <p:nvPr/>
          </p:nvSpPr>
          <p:spPr bwMode="auto">
            <a:xfrm>
              <a:off x="384961" y="4390890"/>
              <a:ext cx="1944000" cy="1184127"/>
            </a:xfrm>
            <a:prstGeom prst="roundRect">
              <a:avLst>
                <a:gd name="adj" fmla="val 4879"/>
              </a:avLst>
            </a:prstGeom>
            <a:solidFill>
              <a:schemeClr val="bg1">
                <a:lumMod val="95000"/>
              </a:schemeClr>
            </a:solidFill>
            <a:ln w="19050" algn="ctr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  <a:effectLst/>
          </p:spPr>
          <p:txBody>
            <a:bodyPr lIns="18000" tIns="21600" rIns="18000" bIns="21600" anchor="ctr"/>
            <a:lstStyle/>
            <a:p>
              <a:pPr algn="ctr">
                <a:spcBef>
                  <a:spcPct val="50000"/>
                </a:spcBef>
                <a:defRPr/>
              </a:pPr>
              <a:r>
                <a:rPr lang="it-IT" sz="1300" b="1" i="0" dirty="0">
                  <a:solidFill>
                    <a:srgbClr val="074290"/>
                  </a:solidFill>
                </a:rPr>
                <a:t>Finalità e obiettivi formativi</a:t>
              </a:r>
            </a:p>
          </p:txBody>
        </p:sp>
        <p:sp>
          <p:nvSpPr>
            <p:cNvPr id="63" name="Rettangolo arrotondato 62"/>
            <p:cNvSpPr/>
            <p:nvPr/>
          </p:nvSpPr>
          <p:spPr bwMode="auto">
            <a:xfrm>
              <a:off x="2517288" y="4394763"/>
              <a:ext cx="6219673" cy="1184127"/>
            </a:xfrm>
            <a:prstGeom prst="roundRect">
              <a:avLst>
                <a:gd name="adj" fmla="val 9023"/>
              </a:avLst>
            </a:prstGeom>
            <a:noFill/>
            <a:ln w="19050" cap="flat" cmpd="sng" algn="ctr">
              <a:solidFill>
                <a:schemeClr val="bg1">
                  <a:lumMod val="65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/>
              <a:endParaRPr lang="it-IT">
                <a:solidFill>
                  <a:srgbClr val="FF3300"/>
                </a:solidFill>
              </a:endParaRPr>
            </a:p>
          </p:txBody>
        </p:sp>
        <p:sp>
          <p:nvSpPr>
            <p:cNvPr id="64" name="CasellaDiTesto 63"/>
            <p:cNvSpPr txBox="1"/>
            <p:nvPr/>
          </p:nvSpPr>
          <p:spPr>
            <a:xfrm>
              <a:off x="2559756" y="4435530"/>
              <a:ext cx="6093076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 eaLnBrk="0" hangingPunct="0"/>
              <a:r>
                <a:rPr lang="it-IT" sz="1200" i="0" dirty="0">
                  <a:solidFill>
                    <a:srgbClr val="002060"/>
                  </a:solidFill>
                </a:rPr>
                <a:t>Il corso illustra il passaggio da modelli di vendita lineari ad un modello di vendita circolare, e presenta le nuove modalità di condurre una trattativa efficace attraverso diversi canali, rafforzando le competenza comunicative e la conoscenza dei </a:t>
              </a:r>
              <a:r>
                <a:rPr lang="it-IT" sz="1200" i="0" dirty="0" err="1">
                  <a:solidFill>
                    <a:srgbClr val="002060"/>
                  </a:solidFill>
                </a:rPr>
                <a:t>digital</a:t>
              </a:r>
              <a:r>
                <a:rPr lang="it-IT" sz="1200" i="0" dirty="0">
                  <a:solidFill>
                    <a:srgbClr val="002060"/>
                  </a:solidFill>
                </a:rPr>
                <a:t> tools.</a:t>
              </a:r>
            </a:p>
            <a:p>
              <a:pPr algn="just" eaLnBrk="0" hangingPunct="0"/>
              <a:endParaRPr lang="it-IT" sz="1200" i="0" dirty="0">
                <a:solidFill>
                  <a:srgbClr val="002060"/>
                </a:solidFill>
              </a:endParaRPr>
            </a:p>
            <a:p>
              <a:pPr algn="just" eaLnBrk="0" hangingPunct="0"/>
              <a:endParaRPr lang="it-IT" sz="1200" i="0" dirty="0">
                <a:solidFill>
                  <a:srgbClr val="002060"/>
                </a:solidFill>
              </a:endParaRPr>
            </a:p>
            <a:p>
              <a:pPr algn="just" eaLnBrk="0" hangingPunct="0"/>
              <a:r>
                <a:rPr lang="it-IT" sz="1200" i="0" dirty="0">
                  <a:solidFill>
                    <a:srgbClr val="002060"/>
                  </a:solidFill>
                </a:rPr>
                <a:t>Il corso ha validità fini del computo delle 30 ore IVASS ed ESMA</a:t>
              </a:r>
            </a:p>
          </p:txBody>
        </p:sp>
      </p:grpSp>
      <p:grpSp>
        <p:nvGrpSpPr>
          <p:cNvPr id="5" name="Gruppo 4"/>
          <p:cNvGrpSpPr/>
          <p:nvPr/>
        </p:nvGrpSpPr>
        <p:grpSpPr>
          <a:xfrm>
            <a:off x="409041" y="2157291"/>
            <a:ext cx="8316489" cy="432000"/>
            <a:chOff x="409041" y="2152432"/>
            <a:chExt cx="8316489" cy="432000"/>
          </a:xfrm>
        </p:grpSpPr>
        <p:sp>
          <p:nvSpPr>
            <p:cNvPr id="65" name="AutoShape 42"/>
            <p:cNvSpPr>
              <a:spLocks noChangeArrowheads="1"/>
            </p:cNvSpPr>
            <p:nvPr/>
          </p:nvSpPr>
          <p:spPr bwMode="auto">
            <a:xfrm>
              <a:off x="409041" y="2152432"/>
              <a:ext cx="1944000" cy="432000"/>
            </a:xfrm>
            <a:prstGeom prst="roundRect">
              <a:avLst>
                <a:gd name="adj" fmla="val 7231"/>
              </a:avLst>
            </a:prstGeom>
            <a:solidFill>
              <a:schemeClr val="bg1">
                <a:lumMod val="95000"/>
              </a:schemeClr>
            </a:solidFill>
            <a:ln w="19050" algn="ctr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  <a:effectLst/>
          </p:spPr>
          <p:txBody>
            <a:bodyPr lIns="18000" tIns="21600" rIns="18000" bIns="21600" anchor="ctr"/>
            <a:lstStyle/>
            <a:p>
              <a:pPr algn="ctr">
                <a:spcBef>
                  <a:spcPct val="50000"/>
                </a:spcBef>
                <a:defRPr/>
              </a:pPr>
              <a:r>
                <a:rPr lang="it-IT" sz="1300" b="1" i="0" dirty="0">
                  <a:solidFill>
                    <a:srgbClr val="074290"/>
                  </a:solidFill>
                </a:rPr>
                <a:t>Durata del singolo intervento formativo</a:t>
              </a:r>
            </a:p>
          </p:txBody>
        </p:sp>
        <p:sp>
          <p:nvSpPr>
            <p:cNvPr id="67" name="CasellaDiTesto 66"/>
            <p:cNvSpPr txBox="1"/>
            <p:nvPr/>
          </p:nvSpPr>
          <p:spPr>
            <a:xfrm>
              <a:off x="2545986" y="2222238"/>
              <a:ext cx="1688774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hangingPunct="0"/>
              <a:r>
                <a:rPr lang="it-IT" sz="1300" i="0" dirty="0">
                  <a:solidFill>
                    <a:srgbClr val="002060"/>
                  </a:solidFill>
                </a:rPr>
                <a:t>7 ore</a:t>
              </a:r>
            </a:p>
          </p:txBody>
        </p:sp>
        <p:sp>
          <p:nvSpPr>
            <p:cNvPr id="68" name="Rettangolo arrotondato 67"/>
            <p:cNvSpPr/>
            <p:nvPr/>
          </p:nvSpPr>
          <p:spPr bwMode="auto">
            <a:xfrm>
              <a:off x="2524023" y="2152432"/>
              <a:ext cx="1710737" cy="432000"/>
            </a:xfrm>
            <a:prstGeom prst="roundRect">
              <a:avLst/>
            </a:prstGeom>
            <a:noFill/>
            <a:ln w="19050" cap="flat" cmpd="sng" algn="ctr">
              <a:solidFill>
                <a:schemeClr val="bg1">
                  <a:lumMod val="65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/>
              <a:endParaRPr lang="it-IT" sz="1300">
                <a:solidFill>
                  <a:srgbClr val="FF3300"/>
                </a:solidFill>
              </a:endParaRPr>
            </a:p>
          </p:txBody>
        </p:sp>
        <p:sp>
          <p:nvSpPr>
            <p:cNvPr id="71" name="AutoShape 42"/>
            <p:cNvSpPr>
              <a:spLocks noChangeArrowheads="1"/>
            </p:cNvSpPr>
            <p:nvPr/>
          </p:nvSpPr>
          <p:spPr bwMode="auto">
            <a:xfrm>
              <a:off x="4521886" y="2152432"/>
              <a:ext cx="1903269" cy="432000"/>
            </a:xfrm>
            <a:prstGeom prst="roundRect">
              <a:avLst>
                <a:gd name="adj" fmla="val 7231"/>
              </a:avLst>
            </a:prstGeom>
            <a:solidFill>
              <a:schemeClr val="bg1">
                <a:lumMod val="95000"/>
              </a:schemeClr>
            </a:solidFill>
            <a:ln w="19050" algn="ctr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  <a:effectLst/>
          </p:spPr>
          <p:txBody>
            <a:bodyPr lIns="18000" tIns="21600" rIns="18000" bIns="21600" anchor="ctr"/>
            <a:lstStyle/>
            <a:p>
              <a:pPr algn="ctr">
                <a:spcBef>
                  <a:spcPct val="50000"/>
                </a:spcBef>
                <a:defRPr/>
              </a:pPr>
              <a:r>
                <a:rPr lang="it-IT" sz="1300" b="1" i="0" dirty="0">
                  <a:solidFill>
                    <a:srgbClr val="074290"/>
                  </a:solidFill>
                </a:rPr>
                <a:t>Struttura organizzativa richiedente</a:t>
              </a:r>
            </a:p>
          </p:txBody>
        </p:sp>
        <p:sp>
          <p:nvSpPr>
            <p:cNvPr id="77" name="Rettangolo arrotondato 76"/>
            <p:cNvSpPr/>
            <p:nvPr/>
          </p:nvSpPr>
          <p:spPr bwMode="auto">
            <a:xfrm>
              <a:off x="6623789" y="2152432"/>
              <a:ext cx="2101741" cy="432000"/>
            </a:xfrm>
            <a:prstGeom prst="roundRect">
              <a:avLst/>
            </a:prstGeom>
            <a:noFill/>
            <a:ln w="19050" cap="flat" cmpd="sng" algn="ctr">
              <a:solidFill>
                <a:schemeClr val="bg1">
                  <a:lumMod val="65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/>
              <a:endParaRPr lang="it-IT" sz="1300">
                <a:solidFill>
                  <a:srgbClr val="FF3300"/>
                </a:solidFill>
              </a:endParaRPr>
            </a:p>
          </p:txBody>
        </p:sp>
        <p:sp>
          <p:nvSpPr>
            <p:cNvPr id="81" name="CasellaDiTesto 80"/>
            <p:cNvSpPr txBox="1"/>
            <p:nvPr/>
          </p:nvSpPr>
          <p:spPr>
            <a:xfrm>
              <a:off x="6623789" y="2222238"/>
              <a:ext cx="159863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 eaLnBrk="0" hangingPunct="0"/>
              <a:r>
                <a:rPr lang="it-IT" sz="1400" i="0">
                  <a:solidFill>
                    <a:srgbClr val="002060"/>
                  </a:solidFill>
                </a:rPr>
                <a:t>Mercato Privati</a:t>
              </a:r>
              <a:endParaRPr lang="it-IT" sz="1400" i="0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6" name="Gruppo 6"/>
          <p:cNvGrpSpPr/>
          <p:nvPr/>
        </p:nvGrpSpPr>
        <p:grpSpPr>
          <a:xfrm>
            <a:off x="392174" y="3274091"/>
            <a:ext cx="8345013" cy="432000"/>
            <a:chOff x="392174" y="3281934"/>
            <a:chExt cx="8345013" cy="432000"/>
          </a:xfrm>
        </p:grpSpPr>
        <p:sp>
          <p:nvSpPr>
            <p:cNvPr id="82" name="AutoShape 42"/>
            <p:cNvSpPr>
              <a:spLocks noChangeArrowheads="1"/>
            </p:cNvSpPr>
            <p:nvPr/>
          </p:nvSpPr>
          <p:spPr bwMode="auto">
            <a:xfrm>
              <a:off x="392174" y="3281934"/>
              <a:ext cx="1944000" cy="432000"/>
            </a:xfrm>
            <a:prstGeom prst="roundRect">
              <a:avLst>
                <a:gd name="adj" fmla="val 7231"/>
              </a:avLst>
            </a:prstGeom>
            <a:solidFill>
              <a:schemeClr val="bg1">
                <a:lumMod val="95000"/>
              </a:schemeClr>
            </a:solidFill>
            <a:ln w="19050" algn="ctr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  <a:effectLst/>
          </p:spPr>
          <p:txBody>
            <a:bodyPr lIns="18000" tIns="21600" rIns="18000" bIns="21600" anchor="ctr"/>
            <a:lstStyle/>
            <a:p>
              <a:pPr algn="ctr">
                <a:spcBef>
                  <a:spcPts val="0"/>
                </a:spcBef>
                <a:defRPr/>
              </a:pPr>
              <a:r>
                <a:rPr lang="it-IT" sz="1300" b="1" i="0" dirty="0">
                  <a:solidFill>
                    <a:srgbClr val="074290"/>
                  </a:solidFill>
                </a:rPr>
                <a:t>Partecipanti previsti</a:t>
              </a:r>
            </a:p>
          </p:txBody>
        </p:sp>
        <p:sp>
          <p:nvSpPr>
            <p:cNvPr id="83" name="Rettangolo arrotondato 82"/>
            <p:cNvSpPr/>
            <p:nvPr/>
          </p:nvSpPr>
          <p:spPr bwMode="auto">
            <a:xfrm>
              <a:off x="2509187" y="3281934"/>
              <a:ext cx="6228000" cy="432000"/>
            </a:xfrm>
            <a:prstGeom prst="roundRect">
              <a:avLst/>
            </a:prstGeom>
            <a:noFill/>
            <a:ln w="19050" cap="flat" cmpd="sng" algn="ctr">
              <a:solidFill>
                <a:schemeClr val="bg1">
                  <a:lumMod val="65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/>
              <a:endParaRPr lang="it-IT" sz="1300">
                <a:solidFill>
                  <a:srgbClr val="FF0000"/>
                </a:solidFill>
              </a:endParaRPr>
            </a:p>
          </p:txBody>
        </p:sp>
        <p:sp>
          <p:nvSpPr>
            <p:cNvPr id="89" name="CasellaDiTesto 88"/>
            <p:cNvSpPr txBox="1"/>
            <p:nvPr/>
          </p:nvSpPr>
          <p:spPr>
            <a:xfrm>
              <a:off x="2559756" y="3351740"/>
              <a:ext cx="3793420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 eaLnBrk="0" hangingPunct="0"/>
              <a:r>
                <a:rPr lang="it-IT" sz="1300" i="0" dirty="0">
                  <a:solidFill>
                    <a:schemeClr val="tx1"/>
                  </a:solidFill>
                </a:rPr>
                <a:t>8000</a:t>
              </a:r>
            </a:p>
          </p:txBody>
        </p:sp>
      </p:grpSp>
      <p:grpSp>
        <p:nvGrpSpPr>
          <p:cNvPr id="7" name="Gruppo 5"/>
          <p:cNvGrpSpPr/>
          <p:nvPr/>
        </p:nvGrpSpPr>
        <p:grpSpPr>
          <a:xfrm>
            <a:off x="392911" y="2715691"/>
            <a:ext cx="8432366" cy="432000"/>
            <a:chOff x="392911" y="2714863"/>
            <a:chExt cx="8432366" cy="432000"/>
          </a:xfrm>
        </p:grpSpPr>
        <p:sp>
          <p:nvSpPr>
            <p:cNvPr id="84" name="AutoShape 42"/>
            <p:cNvSpPr>
              <a:spLocks noChangeArrowheads="1"/>
            </p:cNvSpPr>
            <p:nvPr/>
          </p:nvSpPr>
          <p:spPr bwMode="auto">
            <a:xfrm>
              <a:off x="5608873" y="2714863"/>
              <a:ext cx="1846489" cy="432000"/>
            </a:xfrm>
            <a:prstGeom prst="roundRect">
              <a:avLst>
                <a:gd name="adj" fmla="val 7231"/>
              </a:avLst>
            </a:prstGeom>
            <a:solidFill>
              <a:schemeClr val="bg1">
                <a:lumMod val="95000"/>
              </a:schemeClr>
            </a:solidFill>
            <a:ln w="19050" algn="ctr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  <a:effectLst/>
          </p:spPr>
          <p:txBody>
            <a:bodyPr lIns="18000" tIns="21600" rIns="18000" bIns="21600" anchor="ctr"/>
            <a:lstStyle/>
            <a:p>
              <a:pPr algn="ctr">
                <a:spcBef>
                  <a:spcPct val="50000"/>
                </a:spcBef>
                <a:defRPr/>
              </a:pPr>
              <a:r>
                <a:rPr lang="it-IT" sz="1300" b="1" i="0" dirty="0">
                  <a:solidFill>
                    <a:srgbClr val="074290"/>
                  </a:solidFill>
                </a:rPr>
                <a:t>Dato aggiornato al</a:t>
              </a:r>
            </a:p>
          </p:txBody>
        </p:sp>
        <p:sp>
          <p:nvSpPr>
            <p:cNvPr id="85" name="Rettangolo arrotondato 84"/>
            <p:cNvSpPr/>
            <p:nvPr/>
          </p:nvSpPr>
          <p:spPr bwMode="auto">
            <a:xfrm>
              <a:off x="7656567" y="2714863"/>
              <a:ext cx="1080000" cy="432000"/>
            </a:xfrm>
            <a:prstGeom prst="roundRect">
              <a:avLst/>
            </a:prstGeom>
            <a:noFill/>
            <a:ln w="19050" cap="flat" cmpd="sng" algn="ctr">
              <a:solidFill>
                <a:schemeClr val="bg1">
                  <a:lumMod val="65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/>
              <a:endParaRPr lang="it-IT" sz="1300">
                <a:solidFill>
                  <a:srgbClr val="FF3300"/>
                </a:solidFill>
              </a:endParaRPr>
            </a:p>
          </p:txBody>
        </p:sp>
        <p:sp>
          <p:nvSpPr>
            <p:cNvPr id="86" name="AutoShape 42"/>
            <p:cNvSpPr>
              <a:spLocks noChangeArrowheads="1"/>
            </p:cNvSpPr>
            <p:nvPr/>
          </p:nvSpPr>
          <p:spPr bwMode="auto">
            <a:xfrm>
              <a:off x="392911" y="2714863"/>
              <a:ext cx="1944000" cy="432000"/>
            </a:xfrm>
            <a:prstGeom prst="roundRect">
              <a:avLst>
                <a:gd name="adj" fmla="val 7231"/>
              </a:avLst>
            </a:prstGeom>
            <a:solidFill>
              <a:schemeClr val="bg1">
                <a:lumMod val="95000"/>
              </a:schemeClr>
            </a:solidFill>
            <a:ln w="19050" algn="ctr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  <a:effectLst/>
          </p:spPr>
          <p:txBody>
            <a:bodyPr lIns="18000" tIns="21600" rIns="18000" bIns="21600" anchor="ctr"/>
            <a:lstStyle/>
            <a:p>
              <a:pPr algn="ctr">
                <a:spcBef>
                  <a:spcPts val="0"/>
                </a:spcBef>
                <a:defRPr/>
              </a:pPr>
              <a:r>
                <a:rPr lang="it-IT" sz="1300" b="1" i="0" dirty="0">
                  <a:solidFill>
                    <a:srgbClr val="074290"/>
                  </a:solidFill>
                </a:rPr>
                <a:t>Periodo di erogazione </a:t>
              </a:r>
            </a:p>
            <a:p>
              <a:pPr algn="ctr">
                <a:spcBef>
                  <a:spcPts val="0"/>
                </a:spcBef>
                <a:defRPr/>
              </a:pPr>
              <a:r>
                <a:rPr lang="it-IT" sz="1300" b="1" dirty="0">
                  <a:solidFill>
                    <a:srgbClr val="074290"/>
                  </a:solidFill>
                </a:rPr>
                <a:t>(dal - al)</a:t>
              </a:r>
            </a:p>
          </p:txBody>
        </p:sp>
        <p:sp>
          <p:nvSpPr>
            <p:cNvPr id="87" name="Rettangolo arrotondato 86"/>
            <p:cNvSpPr/>
            <p:nvPr/>
          </p:nvSpPr>
          <p:spPr bwMode="auto">
            <a:xfrm>
              <a:off x="2518157" y="2714863"/>
              <a:ext cx="2916000" cy="432000"/>
            </a:xfrm>
            <a:prstGeom prst="roundRect">
              <a:avLst/>
            </a:prstGeom>
            <a:noFill/>
            <a:ln w="19050" cap="flat" cmpd="sng" algn="ctr">
              <a:solidFill>
                <a:schemeClr val="bg1">
                  <a:lumMod val="65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/>
              <a:endParaRPr lang="it-IT" sz="1300">
                <a:solidFill>
                  <a:srgbClr val="FF3300"/>
                </a:solidFill>
              </a:endParaRPr>
            </a:p>
          </p:txBody>
        </p:sp>
        <p:sp>
          <p:nvSpPr>
            <p:cNvPr id="88" name="CasellaDiTesto 87"/>
            <p:cNvSpPr txBox="1"/>
            <p:nvPr/>
          </p:nvSpPr>
          <p:spPr>
            <a:xfrm>
              <a:off x="2518157" y="2784669"/>
              <a:ext cx="2808000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 eaLnBrk="0" hangingPunct="0"/>
              <a:r>
                <a:rPr lang="it-IT" sz="1300" i="0" dirty="0">
                  <a:solidFill>
                    <a:srgbClr val="002060"/>
                  </a:solidFill>
                </a:rPr>
                <a:t>Gennaio – Novembre 2021</a:t>
              </a:r>
            </a:p>
          </p:txBody>
        </p:sp>
        <p:sp>
          <p:nvSpPr>
            <p:cNvPr id="90" name="CasellaDiTesto 89"/>
            <p:cNvSpPr txBox="1"/>
            <p:nvPr/>
          </p:nvSpPr>
          <p:spPr>
            <a:xfrm>
              <a:off x="7630078" y="2784669"/>
              <a:ext cx="1195199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hangingPunct="0"/>
              <a:r>
                <a:rPr lang="it-IT" sz="1300" i="0" dirty="0">
                  <a:solidFill>
                    <a:srgbClr val="002060"/>
                  </a:solidFill>
                </a:rPr>
                <a:t>Gennaio 2023 </a:t>
              </a:r>
            </a:p>
          </p:txBody>
        </p:sp>
      </p:grpSp>
      <p:grpSp>
        <p:nvGrpSpPr>
          <p:cNvPr id="8" name="Gruppo 1"/>
          <p:cNvGrpSpPr/>
          <p:nvPr/>
        </p:nvGrpSpPr>
        <p:grpSpPr>
          <a:xfrm>
            <a:off x="392911" y="3832491"/>
            <a:ext cx="8345013" cy="432000"/>
            <a:chOff x="392911" y="3875828"/>
            <a:chExt cx="8345013" cy="432000"/>
          </a:xfrm>
        </p:grpSpPr>
        <p:sp>
          <p:nvSpPr>
            <p:cNvPr id="102" name="AutoShape 42"/>
            <p:cNvSpPr>
              <a:spLocks noChangeArrowheads="1"/>
            </p:cNvSpPr>
            <p:nvPr/>
          </p:nvSpPr>
          <p:spPr bwMode="auto">
            <a:xfrm>
              <a:off x="392911" y="3875828"/>
              <a:ext cx="1944000" cy="432000"/>
            </a:xfrm>
            <a:prstGeom prst="roundRect">
              <a:avLst>
                <a:gd name="adj" fmla="val 7231"/>
              </a:avLst>
            </a:prstGeom>
            <a:solidFill>
              <a:schemeClr val="bg1">
                <a:lumMod val="95000"/>
              </a:schemeClr>
            </a:solidFill>
            <a:ln w="19050" algn="ctr">
              <a:solidFill>
                <a:schemeClr val="bg1">
                  <a:lumMod val="65000"/>
                </a:schemeClr>
              </a:solidFill>
              <a:round/>
              <a:headEnd/>
              <a:tailEnd/>
            </a:ln>
            <a:effectLst/>
          </p:spPr>
          <p:txBody>
            <a:bodyPr lIns="18000" tIns="21600" rIns="18000" bIns="21600" anchor="ctr"/>
            <a:lstStyle/>
            <a:p>
              <a:pPr algn="ctr">
                <a:spcBef>
                  <a:spcPts val="0"/>
                </a:spcBef>
                <a:defRPr/>
              </a:pPr>
              <a:r>
                <a:rPr lang="it-IT" sz="1300" b="1" i="0" dirty="0">
                  <a:solidFill>
                    <a:srgbClr val="074290"/>
                  </a:solidFill>
                </a:rPr>
                <a:t>Destinatari</a:t>
              </a:r>
            </a:p>
          </p:txBody>
        </p:sp>
        <p:sp>
          <p:nvSpPr>
            <p:cNvPr id="103" name="Rettangolo arrotondato 102"/>
            <p:cNvSpPr/>
            <p:nvPr/>
          </p:nvSpPr>
          <p:spPr bwMode="auto">
            <a:xfrm>
              <a:off x="2509924" y="3875828"/>
              <a:ext cx="6228000" cy="432000"/>
            </a:xfrm>
            <a:prstGeom prst="roundRect">
              <a:avLst/>
            </a:prstGeom>
            <a:noFill/>
            <a:ln w="19050" cap="flat" cmpd="sng" algn="ctr">
              <a:solidFill>
                <a:schemeClr val="bg1">
                  <a:lumMod val="65000"/>
                </a:schemeClr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eaLnBrk="0" hangingPunct="0"/>
              <a:endParaRPr lang="it-IT" dirty="0">
                <a:solidFill>
                  <a:srgbClr val="FF0000"/>
                </a:solidFill>
              </a:endParaRPr>
            </a:p>
          </p:txBody>
        </p:sp>
        <p:sp>
          <p:nvSpPr>
            <p:cNvPr id="104" name="CasellaDiTesto 103"/>
            <p:cNvSpPr txBox="1"/>
            <p:nvPr/>
          </p:nvSpPr>
          <p:spPr>
            <a:xfrm>
              <a:off x="2528594" y="3875828"/>
              <a:ext cx="619693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 eaLnBrk="0" hangingPunct="0"/>
              <a:r>
                <a:rPr lang="it-IT" sz="1200" i="0" dirty="0">
                  <a:solidFill>
                    <a:srgbClr val="002060"/>
                  </a:solidFill>
                </a:rPr>
                <a:t>Specialisti Consulenti Finanziari e Specialisti Consulenti Mobili</a:t>
              </a:r>
            </a:p>
          </p:txBody>
        </p:sp>
      </p:grpSp>
      <p:sp>
        <p:nvSpPr>
          <p:cNvPr id="58" name="AutoShape 42"/>
          <p:cNvSpPr>
            <a:spLocks noChangeArrowheads="1"/>
          </p:cNvSpPr>
          <p:nvPr/>
        </p:nvSpPr>
        <p:spPr bwMode="auto">
          <a:xfrm>
            <a:off x="421487" y="724395"/>
            <a:ext cx="1368000" cy="612000"/>
          </a:xfrm>
          <a:prstGeom prst="roundRect">
            <a:avLst>
              <a:gd name="adj" fmla="val 7231"/>
            </a:avLst>
          </a:prstGeom>
          <a:solidFill>
            <a:schemeClr val="bg1">
              <a:lumMod val="95000"/>
            </a:schemeClr>
          </a:solidFill>
          <a:ln w="19050" algn="ctr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</p:spPr>
        <p:txBody>
          <a:bodyPr lIns="18000" tIns="21600" rIns="18000" bIns="21600" anchor="ctr"/>
          <a:lstStyle/>
          <a:p>
            <a:pPr algn="ctr">
              <a:spcBef>
                <a:spcPct val="50000"/>
              </a:spcBef>
              <a:defRPr/>
            </a:pPr>
            <a:r>
              <a:rPr lang="it-IT" sz="1300" b="1" i="0" dirty="0">
                <a:solidFill>
                  <a:srgbClr val="074290"/>
                </a:solidFill>
              </a:rPr>
              <a:t>Tipologia intervento formativo</a:t>
            </a:r>
          </a:p>
        </p:txBody>
      </p:sp>
      <p:sp>
        <p:nvSpPr>
          <p:cNvPr id="61" name="AutoShape 42"/>
          <p:cNvSpPr>
            <a:spLocks noChangeArrowheads="1"/>
          </p:cNvSpPr>
          <p:nvPr/>
        </p:nvSpPr>
        <p:spPr bwMode="auto">
          <a:xfrm>
            <a:off x="1841611" y="724395"/>
            <a:ext cx="900000" cy="288000"/>
          </a:xfrm>
          <a:prstGeom prst="roundRect">
            <a:avLst>
              <a:gd name="adj" fmla="val 7231"/>
            </a:avLst>
          </a:prstGeom>
          <a:solidFill>
            <a:schemeClr val="bg1">
              <a:lumMod val="95000"/>
            </a:schemeClr>
          </a:solidFill>
          <a:ln w="19050" algn="ctr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</p:spPr>
        <p:txBody>
          <a:bodyPr lIns="18000" tIns="21600" rIns="18000" bIns="21600" anchor="ctr"/>
          <a:lstStyle/>
          <a:p>
            <a:pPr algn="ctr">
              <a:spcBef>
                <a:spcPct val="50000"/>
              </a:spcBef>
              <a:defRPr/>
            </a:pPr>
            <a:r>
              <a:rPr lang="it-IT" sz="1100" b="1" i="0" dirty="0">
                <a:solidFill>
                  <a:srgbClr val="074290"/>
                </a:solidFill>
              </a:rPr>
              <a:t>in presenza</a:t>
            </a:r>
          </a:p>
        </p:txBody>
      </p:sp>
      <p:sp>
        <p:nvSpPr>
          <p:cNvPr id="66" name="AutoShape 42"/>
          <p:cNvSpPr>
            <a:spLocks noChangeArrowheads="1"/>
          </p:cNvSpPr>
          <p:nvPr/>
        </p:nvSpPr>
        <p:spPr bwMode="auto">
          <a:xfrm>
            <a:off x="1841611" y="1048395"/>
            <a:ext cx="900000" cy="288000"/>
          </a:xfrm>
          <a:prstGeom prst="roundRect">
            <a:avLst>
              <a:gd name="adj" fmla="val 7231"/>
            </a:avLst>
          </a:prstGeom>
          <a:solidFill>
            <a:schemeClr val="bg1">
              <a:lumMod val="95000"/>
            </a:schemeClr>
          </a:solidFill>
          <a:ln w="19050" algn="ctr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</p:spPr>
        <p:txBody>
          <a:bodyPr lIns="18000" tIns="21600" rIns="18000" bIns="21600" anchor="ctr"/>
          <a:lstStyle/>
          <a:p>
            <a:pPr algn="ctr">
              <a:spcBef>
                <a:spcPct val="50000"/>
              </a:spcBef>
              <a:defRPr/>
            </a:pPr>
            <a:r>
              <a:rPr lang="it-IT" sz="1100" b="1" i="0" dirty="0">
                <a:solidFill>
                  <a:srgbClr val="074290"/>
                </a:solidFill>
              </a:rPr>
              <a:t>webinar</a:t>
            </a:r>
          </a:p>
        </p:txBody>
      </p:sp>
      <p:sp>
        <p:nvSpPr>
          <p:cNvPr id="69" name="Rettangolo arrotondato 68"/>
          <p:cNvSpPr/>
          <p:nvPr/>
        </p:nvSpPr>
        <p:spPr bwMode="auto">
          <a:xfrm>
            <a:off x="2800627" y="1048395"/>
            <a:ext cx="216000" cy="288000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eaLnBrk="0" hangingPunct="0"/>
            <a:endParaRPr lang="it-IT">
              <a:solidFill>
                <a:srgbClr val="FF3300"/>
              </a:solidFill>
            </a:endParaRPr>
          </a:p>
        </p:txBody>
      </p:sp>
      <p:sp>
        <p:nvSpPr>
          <p:cNvPr id="70" name="Rettangolo arrotondato 69"/>
          <p:cNvSpPr/>
          <p:nvPr/>
        </p:nvSpPr>
        <p:spPr bwMode="auto">
          <a:xfrm>
            <a:off x="2804165" y="724395"/>
            <a:ext cx="216000" cy="288000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eaLnBrk="0" hangingPunct="0"/>
            <a:endParaRPr lang="it-IT">
              <a:solidFill>
                <a:srgbClr val="FF3300"/>
              </a:solidFill>
            </a:endParaRPr>
          </a:p>
        </p:txBody>
      </p:sp>
      <p:sp>
        <p:nvSpPr>
          <p:cNvPr id="96" name="AutoShape 42"/>
          <p:cNvSpPr>
            <a:spLocks noChangeArrowheads="1"/>
          </p:cNvSpPr>
          <p:nvPr/>
        </p:nvSpPr>
        <p:spPr bwMode="auto">
          <a:xfrm>
            <a:off x="3132891" y="724394"/>
            <a:ext cx="1029414" cy="608400"/>
          </a:xfrm>
          <a:prstGeom prst="roundRect">
            <a:avLst>
              <a:gd name="adj" fmla="val 7231"/>
            </a:avLst>
          </a:prstGeom>
          <a:solidFill>
            <a:schemeClr val="bg1">
              <a:lumMod val="95000"/>
            </a:schemeClr>
          </a:solidFill>
          <a:ln w="19050" algn="ctr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</p:spPr>
        <p:txBody>
          <a:bodyPr lIns="18000" tIns="21600" rIns="18000" bIns="21600" anchor="ctr"/>
          <a:lstStyle/>
          <a:p>
            <a:pPr algn="ctr">
              <a:spcBef>
                <a:spcPct val="50000"/>
              </a:spcBef>
              <a:defRPr/>
            </a:pPr>
            <a:r>
              <a:rPr lang="it-IT" sz="1300" b="1" i="0" dirty="0">
                <a:solidFill>
                  <a:srgbClr val="074290"/>
                </a:solidFill>
              </a:rPr>
              <a:t>Servizio tutoring</a:t>
            </a:r>
          </a:p>
        </p:txBody>
      </p:sp>
      <p:sp>
        <p:nvSpPr>
          <p:cNvPr id="108" name="Rettangolo arrotondato 107"/>
          <p:cNvSpPr/>
          <p:nvPr/>
        </p:nvSpPr>
        <p:spPr bwMode="auto">
          <a:xfrm>
            <a:off x="4205516" y="1082199"/>
            <a:ext cx="2060746" cy="25059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just" eaLnBrk="0" hangingPunct="0"/>
            <a:r>
              <a:rPr lang="it-IT" sz="1300" i="0" dirty="0">
                <a:solidFill>
                  <a:srgbClr val="002060"/>
                </a:solidFill>
              </a:rPr>
              <a:t>Gennaio-Novembre 2021</a:t>
            </a:r>
          </a:p>
        </p:txBody>
      </p:sp>
      <p:sp>
        <p:nvSpPr>
          <p:cNvPr id="109" name="AutoShape 42"/>
          <p:cNvSpPr>
            <a:spLocks noChangeArrowheads="1"/>
          </p:cNvSpPr>
          <p:nvPr/>
        </p:nvSpPr>
        <p:spPr bwMode="auto">
          <a:xfrm>
            <a:off x="6266262" y="724395"/>
            <a:ext cx="1008000" cy="612000"/>
          </a:xfrm>
          <a:prstGeom prst="roundRect">
            <a:avLst>
              <a:gd name="adj" fmla="val 7231"/>
            </a:avLst>
          </a:prstGeom>
          <a:solidFill>
            <a:schemeClr val="bg1">
              <a:lumMod val="95000"/>
            </a:schemeClr>
          </a:solidFill>
          <a:ln w="19050" algn="ctr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</p:spPr>
        <p:txBody>
          <a:bodyPr lIns="18000" tIns="21600" rIns="18000" bIns="21600" anchor="ctr"/>
          <a:lstStyle/>
          <a:p>
            <a:pPr algn="ctr">
              <a:spcBef>
                <a:spcPct val="50000"/>
              </a:spcBef>
              <a:defRPr/>
            </a:pPr>
            <a:r>
              <a:rPr lang="it-IT" sz="1300" b="1" i="0" dirty="0">
                <a:solidFill>
                  <a:srgbClr val="074290"/>
                </a:solidFill>
              </a:rPr>
              <a:t>Monitoraggio</a:t>
            </a:r>
          </a:p>
        </p:txBody>
      </p:sp>
      <p:sp>
        <p:nvSpPr>
          <p:cNvPr id="110" name="Freeform 69"/>
          <p:cNvSpPr>
            <a:spLocks/>
          </p:cNvSpPr>
          <p:nvPr/>
        </p:nvSpPr>
        <p:spPr bwMode="auto">
          <a:xfrm>
            <a:off x="8544832" y="1218529"/>
            <a:ext cx="108000" cy="144000"/>
          </a:xfrm>
          <a:custGeom>
            <a:avLst/>
            <a:gdLst/>
            <a:ahLst/>
            <a:cxnLst>
              <a:cxn ang="0">
                <a:pos x="1126" y="1893"/>
              </a:cxn>
              <a:cxn ang="0">
                <a:pos x="1582" y="1093"/>
              </a:cxn>
              <a:cxn ang="0">
                <a:pos x="1958" y="554"/>
              </a:cxn>
              <a:cxn ang="0">
                <a:pos x="2170" y="310"/>
              </a:cxn>
              <a:cxn ang="0">
                <a:pos x="2300" y="163"/>
              </a:cxn>
              <a:cxn ang="0">
                <a:pos x="2431" y="65"/>
              </a:cxn>
              <a:cxn ang="0">
                <a:pos x="2513" y="49"/>
              </a:cxn>
              <a:cxn ang="0">
                <a:pos x="2676" y="16"/>
              </a:cxn>
              <a:cxn ang="0">
                <a:pos x="2920" y="0"/>
              </a:cxn>
              <a:cxn ang="0">
                <a:pos x="2969" y="32"/>
              </a:cxn>
              <a:cxn ang="0">
                <a:pos x="2953" y="65"/>
              </a:cxn>
              <a:cxn ang="0">
                <a:pos x="2855" y="146"/>
              </a:cxn>
              <a:cxn ang="0">
                <a:pos x="2464" y="571"/>
              </a:cxn>
              <a:cxn ang="0">
                <a:pos x="2039" y="1142"/>
              </a:cxn>
              <a:cxn ang="0">
                <a:pos x="1631" y="1795"/>
              </a:cxn>
              <a:cxn ang="0">
                <a:pos x="1289" y="2496"/>
              </a:cxn>
              <a:cxn ang="0">
                <a:pos x="1191" y="2725"/>
              </a:cxn>
              <a:cxn ang="0">
                <a:pos x="1126" y="2839"/>
              </a:cxn>
              <a:cxn ang="0">
                <a:pos x="1044" y="2888"/>
              </a:cxn>
              <a:cxn ang="0">
                <a:pos x="848" y="2904"/>
              </a:cxn>
              <a:cxn ang="0">
                <a:pos x="701" y="2888"/>
              </a:cxn>
              <a:cxn ang="0">
                <a:pos x="636" y="2872"/>
              </a:cxn>
              <a:cxn ang="0">
                <a:pos x="554" y="2758"/>
              </a:cxn>
              <a:cxn ang="0">
                <a:pos x="326" y="2447"/>
              </a:cxn>
              <a:cxn ang="0">
                <a:pos x="65" y="2154"/>
              </a:cxn>
              <a:cxn ang="0">
                <a:pos x="0" y="2039"/>
              </a:cxn>
              <a:cxn ang="0">
                <a:pos x="32" y="1958"/>
              </a:cxn>
              <a:cxn ang="0">
                <a:pos x="228" y="1811"/>
              </a:cxn>
              <a:cxn ang="0">
                <a:pos x="440" y="1827"/>
              </a:cxn>
              <a:cxn ang="0">
                <a:pos x="571" y="1909"/>
              </a:cxn>
              <a:cxn ang="0">
                <a:pos x="734" y="2056"/>
              </a:cxn>
              <a:cxn ang="0">
                <a:pos x="913" y="2317"/>
              </a:cxn>
            </a:cxnLst>
            <a:rect l="0" t="0" r="r" b="b"/>
            <a:pathLst>
              <a:path w="2969" h="2904">
                <a:moveTo>
                  <a:pt x="913" y="2317"/>
                </a:moveTo>
                <a:lnTo>
                  <a:pt x="1126" y="1893"/>
                </a:lnTo>
                <a:lnTo>
                  <a:pt x="1338" y="1485"/>
                </a:lnTo>
                <a:lnTo>
                  <a:pt x="1582" y="1093"/>
                </a:lnTo>
                <a:lnTo>
                  <a:pt x="1843" y="718"/>
                </a:lnTo>
                <a:lnTo>
                  <a:pt x="1958" y="554"/>
                </a:lnTo>
                <a:lnTo>
                  <a:pt x="2072" y="424"/>
                </a:lnTo>
                <a:lnTo>
                  <a:pt x="2170" y="310"/>
                </a:lnTo>
                <a:lnTo>
                  <a:pt x="2235" y="228"/>
                </a:lnTo>
                <a:lnTo>
                  <a:pt x="2300" y="163"/>
                </a:lnTo>
                <a:lnTo>
                  <a:pt x="2366" y="114"/>
                </a:lnTo>
                <a:lnTo>
                  <a:pt x="2431" y="65"/>
                </a:lnTo>
                <a:lnTo>
                  <a:pt x="2464" y="65"/>
                </a:lnTo>
                <a:lnTo>
                  <a:pt x="2513" y="49"/>
                </a:lnTo>
                <a:lnTo>
                  <a:pt x="2594" y="32"/>
                </a:lnTo>
                <a:lnTo>
                  <a:pt x="2676" y="16"/>
                </a:lnTo>
                <a:lnTo>
                  <a:pt x="2823" y="0"/>
                </a:lnTo>
                <a:lnTo>
                  <a:pt x="2920" y="0"/>
                </a:lnTo>
                <a:lnTo>
                  <a:pt x="2953" y="16"/>
                </a:lnTo>
                <a:lnTo>
                  <a:pt x="2969" y="32"/>
                </a:lnTo>
                <a:lnTo>
                  <a:pt x="2969" y="49"/>
                </a:lnTo>
                <a:lnTo>
                  <a:pt x="2953" y="65"/>
                </a:lnTo>
                <a:lnTo>
                  <a:pt x="2920" y="98"/>
                </a:lnTo>
                <a:lnTo>
                  <a:pt x="2855" y="146"/>
                </a:lnTo>
                <a:lnTo>
                  <a:pt x="2659" y="342"/>
                </a:lnTo>
                <a:lnTo>
                  <a:pt x="2464" y="571"/>
                </a:lnTo>
                <a:lnTo>
                  <a:pt x="2251" y="832"/>
                </a:lnTo>
                <a:lnTo>
                  <a:pt x="2039" y="1142"/>
                </a:lnTo>
                <a:lnTo>
                  <a:pt x="1827" y="1468"/>
                </a:lnTo>
                <a:lnTo>
                  <a:pt x="1631" y="1795"/>
                </a:lnTo>
                <a:lnTo>
                  <a:pt x="1452" y="2137"/>
                </a:lnTo>
                <a:lnTo>
                  <a:pt x="1289" y="2496"/>
                </a:lnTo>
                <a:lnTo>
                  <a:pt x="1240" y="2627"/>
                </a:lnTo>
                <a:lnTo>
                  <a:pt x="1191" y="2725"/>
                </a:lnTo>
                <a:lnTo>
                  <a:pt x="1158" y="2806"/>
                </a:lnTo>
                <a:lnTo>
                  <a:pt x="1126" y="2839"/>
                </a:lnTo>
                <a:lnTo>
                  <a:pt x="1093" y="2872"/>
                </a:lnTo>
                <a:lnTo>
                  <a:pt x="1044" y="2888"/>
                </a:lnTo>
                <a:lnTo>
                  <a:pt x="962" y="2904"/>
                </a:lnTo>
                <a:lnTo>
                  <a:pt x="848" y="2904"/>
                </a:lnTo>
                <a:lnTo>
                  <a:pt x="767" y="2904"/>
                </a:lnTo>
                <a:lnTo>
                  <a:pt x="701" y="2888"/>
                </a:lnTo>
                <a:lnTo>
                  <a:pt x="669" y="2888"/>
                </a:lnTo>
                <a:lnTo>
                  <a:pt x="636" y="2872"/>
                </a:lnTo>
                <a:lnTo>
                  <a:pt x="587" y="2806"/>
                </a:lnTo>
                <a:lnTo>
                  <a:pt x="554" y="2758"/>
                </a:lnTo>
                <a:lnTo>
                  <a:pt x="505" y="2692"/>
                </a:lnTo>
                <a:lnTo>
                  <a:pt x="326" y="2447"/>
                </a:lnTo>
                <a:lnTo>
                  <a:pt x="114" y="2203"/>
                </a:lnTo>
                <a:lnTo>
                  <a:pt x="65" y="2154"/>
                </a:lnTo>
                <a:lnTo>
                  <a:pt x="32" y="2105"/>
                </a:lnTo>
                <a:lnTo>
                  <a:pt x="0" y="2039"/>
                </a:lnTo>
                <a:lnTo>
                  <a:pt x="16" y="2007"/>
                </a:lnTo>
                <a:lnTo>
                  <a:pt x="32" y="1958"/>
                </a:lnTo>
                <a:lnTo>
                  <a:pt x="114" y="1876"/>
                </a:lnTo>
                <a:lnTo>
                  <a:pt x="228" y="1811"/>
                </a:lnTo>
                <a:lnTo>
                  <a:pt x="326" y="1795"/>
                </a:lnTo>
                <a:lnTo>
                  <a:pt x="440" y="1827"/>
                </a:lnTo>
                <a:lnTo>
                  <a:pt x="505" y="1860"/>
                </a:lnTo>
                <a:lnTo>
                  <a:pt x="571" y="1909"/>
                </a:lnTo>
                <a:lnTo>
                  <a:pt x="652" y="1974"/>
                </a:lnTo>
                <a:lnTo>
                  <a:pt x="734" y="2056"/>
                </a:lnTo>
                <a:lnTo>
                  <a:pt x="815" y="2170"/>
                </a:lnTo>
                <a:lnTo>
                  <a:pt x="913" y="2317"/>
                </a:lnTo>
                <a:close/>
              </a:path>
            </a:pathLst>
          </a:custGeom>
          <a:solidFill>
            <a:srgbClr val="00089E"/>
          </a:solidFill>
          <a:ln w="19050" cmpd="sng">
            <a:solidFill>
              <a:srgbClr val="00089E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FF3300"/>
              </a:solidFill>
            </a:endParaRPr>
          </a:p>
        </p:txBody>
      </p:sp>
      <p:sp>
        <p:nvSpPr>
          <p:cNvPr id="111" name="AutoShape 42"/>
          <p:cNvSpPr>
            <a:spLocks noChangeArrowheads="1"/>
          </p:cNvSpPr>
          <p:nvPr/>
        </p:nvSpPr>
        <p:spPr bwMode="auto">
          <a:xfrm>
            <a:off x="7367334" y="942717"/>
            <a:ext cx="1008000" cy="180000"/>
          </a:xfrm>
          <a:prstGeom prst="roundRect">
            <a:avLst>
              <a:gd name="adj" fmla="val 7231"/>
            </a:avLst>
          </a:prstGeom>
          <a:solidFill>
            <a:schemeClr val="bg1">
              <a:lumMod val="95000"/>
            </a:schemeClr>
          </a:solidFill>
          <a:ln w="19050" algn="ctr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</p:spPr>
        <p:txBody>
          <a:bodyPr lIns="18000" tIns="21600" rIns="18000" bIns="21600" anchor="ctr"/>
          <a:lstStyle/>
          <a:p>
            <a:pPr algn="ctr">
              <a:spcBef>
                <a:spcPct val="50000"/>
              </a:spcBef>
              <a:defRPr/>
            </a:pPr>
            <a:r>
              <a:rPr lang="it-IT" sz="1100" b="1" i="0" dirty="0">
                <a:solidFill>
                  <a:srgbClr val="074290"/>
                </a:solidFill>
              </a:rPr>
              <a:t>in itinere</a:t>
            </a:r>
          </a:p>
        </p:txBody>
      </p:sp>
      <p:sp>
        <p:nvSpPr>
          <p:cNvPr id="112" name="AutoShape 42"/>
          <p:cNvSpPr>
            <a:spLocks noChangeArrowheads="1"/>
          </p:cNvSpPr>
          <p:nvPr/>
        </p:nvSpPr>
        <p:spPr bwMode="auto">
          <a:xfrm>
            <a:off x="7367334" y="1154411"/>
            <a:ext cx="1008000" cy="180000"/>
          </a:xfrm>
          <a:prstGeom prst="roundRect">
            <a:avLst>
              <a:gd name="adj" fmla="val 7231"/>
            </a:avLst>
          </a:prstGeom>
          <a:solidFill>
            <a:schemeClr val="bg1">
              <a:lumMod val="95000"/>
            </a:schemeClr>
          </a:solidFill>
          <a:ln w="19050" algn="ctr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</p:spPr>
        <p:txBody>
          <a:bodyPr lIns="18000" tIns="21600" rIns="18000" bIns="21600" anchor="ctr"/>
          <a:lstStyle/>
          <a:p>
            <a:pPr algn="ctr">
              <a:spcBef>
                <a:spcPct val="50000"/>
              </a:spcBef>
              <a:defRPr/>
            </a:pPr>
            <a:r>
              <a:rPr lang="it-IT" sz="1100" b="1" i="0" dirty="0">
                <a:solidFill>
                  <a:srgbClr val="074290"/>
                </a:solidFill>
              </a:rPr>
              <a:t>consuntivo</a:t>
            </a:r>
          </a:p>
        </p:txBody>
      </p:sp>
      <p:sp>
        <p:nvSpPr>
          <p:cNvPr id="113" name="Rettangolo arrotondato 112"/>
          <p:cNvSpPr/>
          <p:nvPr/>
        </p:nvSpPr>
        <p:spPr bwMode="auto">
          <a:xfrm>
            <a:off x="8463150" y="1198371"/>
            <a:ext cx="216000" cy="180000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eaLnBrk="0" hangingPunct="0"/>
            <a:endParaRPr lang="it-IT">
              <a:solidFill>
                <a:srgbClr val="FF3300"/>
              </a:solidFill>
            </a:endParaRPr>
          </a:p>
        </p:txBody>
      </p:sp>
      <p:sp>
        <p:nvSpPr>
          <p:cNvPr id="114" name="Rettangolo arrotondato 113"/>
          <p:cNvSpPr/>
          <p:nvPr/>
        </p:nvSpPr>
        <p:spPr bwMode="auto">
          <a:xfrm>
            <a:off x="8463150" y="724395"/>
            <a:ext cx="216000" cy="180000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eaLnBrk="0" hangingPunct="0"/>
            <a:endParaRPr lang="it-IT">
              <a:solidFill>
                <a:srgbClr val="FF3300"/>
              </a:solidFill>
            </a:endParaRPr>
          </a:p>
        </p:txBody>
      </p:sp>
      <p:sp>
        <p:nvSpPr>
          <p:cNvPr id="117" name="AutoShape 42"/>
          <p:cNvSpPr>
            <a:spLocks noChangeArrowheads="1"/>
          </p:cNvSpPr>
          <p:nvPr/>
        </p:nvSpPr>
        <p:spPr bwMode="auto">
          <a:xfrm>
            <a:off x="4255659" y="737651"/>
            <a:ext cx="1584000" cy="288000"/>
          </a:xfrm>
          <a:prstGeom prst="roundRect">
            <a:avLst>
              <a:gd name="adj" fmla="val 7231"/>
            </a:avLst>
          </a:prstGeom>
          <a:solidFill>
            <a:schemeClr val="bg1">
              <a:lumMod val="95000"/>
            </a:schemeClr>
          </a:solidFill>
          <a:ln w="19050" algn="ctr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</p:spPr>
        <p:txBody>
          <a:bodyPr lIns="18000" tIns="21600" rIns="18000" bIns="21600" anchor="ctr"/>
          <a:lstStyle/>
          <a:p>
            <a:pPr algn="ctr">
              <a:spcBef>
                <a:spcPct val="50000"/>
              </a:spcBef>
              <a:defRPr/>
            </a:pPr>
            <a:r>
              <a:rPr lang="it-IT" sz="1100" b="1" i="0" dirty="0">
                <a:solidFill>
                  <a:srgbClr val="074290"/>
                </a:solidFill>
              </a:rPr>
              <a:t>Tutor Facilitatore</a:t>
            </a:r>
          </a:p>
        </p:txBody>
      </p:sp>
      <p:sp>
        <p:nvSpPr>
          <p:cNvPr id="118" name="Rettangolo arrotondato 117"/>
          <p:cNvSpPr/>
          <p:nvPr/>
        </p:nvSpPr>
        <p:spPr bwMode="auto">
          <a:xfrm>
            <a:off x="5943083" y="737651"/>
            <a:ext cx="216000" cy="288000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eaLnBrk="0" hangingPunct="0"/>
            <a:endParaRPr lang="it-IT">
              <a:solidFill>
                <a:srgbClr val="FF3300"/>
              </a:solidFill>
            </a:endParaRPr>
          </a:p>
        </p:txBody>
      </p:sp>
      <p:sp>
        <p:nvSpPr>
          <p:cNvPr id="119" name="AutoShape 42"/>
          <p:cNvSpPr>
            <a:spLocks noChangeArrowheads="1"/>
          </p:cNvSpPr>
          <p:nvPr/>
        </p:nvSpPr>
        <p:spPr bwMode="auto">
          <a:xfrm>
            <a:off x="7367334" y="731023"/>
            <a:ext cx="1008000" cy="180000"/>
          </a:xfrm>
          <a:prstGeom prst="roundRect">
            <a:avLst>
              <a:gd name="adj" fmla="val 7231"/>
            </a:avLst>
          </a:prstGeom>
          <a:solidFill>
            <a:schemeClr val="bg1">
              <a:lumMod val="95000"/>
            </a:schemeClr>
          </a:solidFill>
          <a:ln w="19050" algn="ctr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</p:spPr>
        <p:txBody>
          <a:bodyPr lIns="18000" tIns="21600" rIns="18000" bIns="21600" anchor="ctr"/>
          <a:lstStyle/>
          <a:p>
            <a:pPr algn="ctr">
              <a:spcBef>
                <a:spcPct val="50000"/>
              </a:spcBef>
              <a:defRPr/>
            </a:pPr>
            <a:r>
              <a:rPr lang="it-IT" sz="1100" b="1" i="0" dirty="0">
                <a:solidFill>
                  <a:srgbClr val="074290"/>
                </a:solidFill>
              </a:rPr>
              <a:t>fase Pilota</a:t>
            </a:r>
          </a:p>
        </p:txBody>
      </p:sp>
      <p:sp>
        <p:nvSpPr>
          <p:cNvPr id="120" name="Rettangolo arrotondato 119"/>
          <p:cNvSpPr/>
          <p:nvPr/>
        </p:nvSpPr>
        <p:spPr bwMode="auto">
          <a:xfrm>
            <a:off x="8463150" y="939403"/>
            <a:ext cx="216000" cy="180000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eaLnBrk="0" hangingPunct="0"/>
            <a:endParaRPr lang="it-IT">
              <a:solidFill>
                <a:srgbClr val="FF3300"/>
              </a:solidFill>
            </a:endParaRPr>
          </a:p>
        </p:txBody>
      </p:sp>
      <p:sp>
        <p:nvSpPr>
          <p:cNvPr id="55" name="Freeform 69">
            <a:extLst>
              <a:ext uri="{FF2B5EF4-FFF2-40B4-BE49-F238E27FC236}">
                <a16:creationId xmlns:a16="http://schemas.microsoft.com/office/drawing/2014/main" id="{A9453C8C-7081-4F7D-9E30-B3F7DAEF793B}"/>
              </a:ext>
            </a:extLst>
          </p:cNvPr>
          <p:cNvSpPr>
            <a:spLocks/>
          </p:cNvSpPr>
          <p:nvPr/>
        </p:nvSpPr>
        <p:spPr bwMode="auto">
          <a:xfrm>
            <a:off x="2865261" y="1110526"/>
            <a:ext cx="106123" cy="157445"/>
          </a:xfrm>
          <a:custGeom>
            <a:avLst/>
            <a:gdLst/>
            <a:ahLst/>
            <a:cxnLst>
              <a:cxn ang="0">
                <a:pos x="1126" y="1893"/>
              </a:cxn>
              <a:cxn ang="0">
                <a:pos x="1582" y="1093"/>
              </a:cxn>
              <a:cxn ang="0">
                <a:pos x="1958" y="554"/>
              </a:cxn>
              <a:cxn ang="0">
                <a:pos x="2170" y="310"/>
              </a:cxn>
              <a:cxn ang="0">
                <a:pos x="2300" y="163"/>
              </a:cxn>
              <a:cxn ang="0">
                <a:pos x="2431" y="65"/>
              </a:cxn>
              <a:cxn ang="0">
                <a:pos x="2513" y="49"/>
              </a:cxn>
              <a:cxn ang="0">
                <a:pos x="2676" y="16"/>
              </a:cxn>
              <a:cxn ang="0">
                <a:pos x="2920" y="0"/>
              </a:cxn>
              <a:cxn ang="0">
                <a:pos x="2969" y="32"/>
              </a:cxn>
              <a:cxn ang="0">
                <a:pos x="2953" y="65"/>
              </a:cxn>
              <a:cxn ang="0">
                <a:pos x="2855" y="146"/>
              </a:cxn>
              <a:cxn ang="0">
                <a:pos x="2464" y="571"/>
              </a:cxn>
              <a:cxn ang="0">
                <a:pos x="2039" y="1142"/>
              </a:cxn>
              <a:cxn ang="0">
                <a:pos x="1631" y="1795"/>
              </a:cxn>
              <a:cxn ang="0">
                <a:pos x="1289" y="2496"/>
              </a:cxn>
              <a:cxn ang="0">
                <a:pos x="1191" y="2725"/>
              </a:cxn>
              <a:cxn ang="0">
                <a:pos x="1126" y="2839"/>
              </a:cxn>
              <a:cxn ang="0">
                <a:pos x="1044" y="2888"/>
              </a:cxn>
              <a:cxn ang="0">
                <a:pos x="848" y="2904"/>
              </a:cxn>
              <a:cxn ang="0">
                <a:pos x="701" y="2888"/>
              </a:cxn>
              <a:cxn ang="0">
                <a:pos x="636" y="2872"/>
              </a:cxn>
              <a:cxn ang="0">
                <a:pos x="554" y="2758"/>
              </a:cxn>
              <a:cxn ang="0">
                <a:pos x="326" y="2447"/>
              </a:cxn>
              <a:cxn ang="0">
                <a:pos x="65" y="2154"/>
              </a:cxn>
              <a:cxn ang="0">
                <a:pos x="0" y="2039"/>
              </a:cxn>
              <a:cxn ang="0">
                <a:pos x="32" y="1958"/>
              </a:cxn>
              <a:cxn ang="0">
                <a:pos x="228" y="1811"/>
              </a:cxn>
              <a:cxn ang="0">
                <a:pos x="440" y="1827"/>
              </a:cxn>
              <a:cxn ang="0">
                <a:pos x="571" y="1909"/>
              </a:cxn>
              <a:cxn ang="0">
                <a:pos x="734" y="2056"/>
              </a:cxn>
              <a:cxn ang="0">
                <a:pos x="913" y="2317"/>
              </a:cxn>
            </a:cxnLst>
            <a:rect l="0" t="0" r="r" b="b"/>
            <a:pathLst>
              <a:path w="2969" h="2904">
                <a:moveTo>
                  <a:pt x="913" y="2317"/>
                </a:moveTo>
                <a:lnTo>
                  <a:pt x="1126" y="1893"/>
                </a:lnTo>
                <a:lnTo>
                  <a:pt x="1338" y="1485"/>
                </a:lnTo>
                <a:lnTo>
                  <a:pt x="1582" y="1093"/>
                </a:lnTo>
                <a:lnTo>
                  <a:pt x="1843" y="718"/>
                </a:lnTo>
                <a:lnTo>
                  <a:pt x="1958" y="554"/>
                </a:lnTo>
                <a:lnTo>
                  <a:pt x="2072" y="424"/>
                </a:lnTo>
                <a:lnTo>
                  <a:pt x="2170" y="310"/>
                </a:lnTo>
                <a:lnTo>
                  <a:pt x="2235" y="228"/>
                </a:lnTo>
                <a:lnTo>
                  <a:pt x="2300" y="163"/>
                </a:lnTo>
                <a:lnTo>
                  <a:pt x="2366" y="114"/>
                </a:lnTo>
                <a:lnTo>
                  <a:pt x="2431" y="65"/>
                </a:lnTo>
                <a:lnTo>
                  <a:pt x="2464" y="65"/>
                </a:lnTo>
                <a:lnTo>
                  <a:pt x="2513" y="49"/>
                </a:lnTo>
                <a:lnTo>
                  <a:pt x="2594" y="32"/>
                </a:lnTo>
                <a:lnTo>
                  <a:pt x="2676" y="16"/>
                </a:lnTo>
                <a:lnTo>
                  <a:pt x="2823" y="0"/>
                </a:lnTo>
                <a:lnTo>
                  <a:pt x="2920" y="0"/>
                </a:lnTo>
                <a:lnTo>
                  <a:pt x="2953" y="16"/>
                </a:lnTo>
                <a:lnTo>
                  <a:pt x="2969" y="32"/>
                </a:lnTo>
                <a:lnTo>
                  <a:pt x="2969" y="49"/>
                </a:lnTo>
                <a:lnTo>
                  <a:pt x="2953" y="65"/>
                </a:lnTo>
                <a:lnTo>
                  <a:pt x="2920" y="98"/>
                </a:lnTo>
                <a:lnTo>
                  <a:pt x="2855" y="146"/>
                </a:lnTo>
                <a:lnTo>
                  <a:pt x="2659" y="342"/>
                </a:lnTo>
                <a:lnTo>
                  <a:pt x="2464" y="571"/>
                </a:lnTo>
                <a:lnTo>
                  <a:pt x="2251" y="832"/>
                </a:lnTo>
                <a:lnTo>
                  <a:pt x="2039" y="1142"/>
                </a:lnTo>
                <a:lnTo>
                  <a:pt x="1827" y="1468"/>
                </a:lnTo>
                <a:lnTo>
                  <a:pt x="1631" y="1795"/>
                </a:lnTo>
                <a:lnTo>
                  <a:pt x="1452" y="2137"/>
                </a:lnTo>
                <a:lnTo>
                  <a:pt x="1289" y="2496"/>
                </a:lnTo>
                <a:lnTo>
                  <a:pt x="1240" y="2627"/>
                </a:lnTo>
                <a:lnTo>
                  <a:pt x="1191" y="2725"/>
                </a:lnTo>
                <a:lnTo>
                  <a:pt x="1158" y="2806"/>
                </a:lnTo>
                <a:lnTo>
                  <a:pt x="1126" y="2839"/>
                </a:lnTo>
                <a:lnTo>
                  <a:pt x="1093" y="2872"/>
                </a:lnTo>
                <a:lnTo>
                  <a:pt x="1044" y="2888"/>
                </a:lnTo>
                <a:lnTo>
                  <a:pt x="962" y="2904"/>
                </a:lnTo>
                <a:lnTo>
                  <a:pt x="848" y="2904"/>
                </a:lnTo>
                <a:lnTo>
                  <a:pt x="767" y="2904"/>
                </a:lnTo>
                <a:lnTo>
                  <a:pt x="701" y="2888"/>
                </a:lnTo>
                <a:lnTo>
                  <a:pt x="669" y="2888"/>
                </a:lnTo>
                <a:lnTo>
                  <a:pt x="636" y="2872"/>
                </a:lnTo>
                <a:lnTo>
                  <a:pt x="587" y="2806"/>
                </a:lnTo>
                <a:lnTo>
                  <a:pt x="554" y="2758"/>
                </a:lnTo>
                <a:lnTo>
                  <a:pt x="505" y="2692"/>
                </a:lnTo>
                <a:lnTo>
                  <a:pt x="326" y="2447"/>
                </a:lnTo>
                <a:lnTo>
                  <a:pt x="114" y="2203"/>
                </a:lnTo>
                <a:lnTo>
                  <a:pt x="65" y="2154"/>
                </a:lnTo>
                <a:lnTo>
                  <a:pt x="32" y="2105"/>
                </a:lnTo>
                <a:lnTo>
                  <a:pt x="0" y="2039"/>
                </a:lnTo>
                <a:lnTo>
                  <a:pt x="16" y="2007"/>
                </a:lnTo>
                <a:lnTo>
                  <a:pt x="32" y="1958"/>
                </a:lnTo>
                <a:lnTo>
                  <a:pt x="114" y="1876"/>
                </a:lnTo>
                <a:lnTo>
                  <a:pt x="228" y="1811"/>
                </a:lnTo>
                <a:lnTo>
                  <a:pt x="326" y="1795"/>
                </a:lnTo>
                <a:lnTo>
                  <a:pt x="440" y="1827"/>
                </a:lnTo>
                <a:lnTo>
                  <a:pt x="505" y="1860"/>
                </a:lnTo>
                <a:lnTo>
                  <a:pt x="571" y="1909"/>
                </a:lnTo>
                <a:lnTo>
                  <a:pt x="652" y="1974"/>
                </a:lnTo>
                <a:lnTo>
                  <a:pt x="734" y="2056"/>
                </a:lnTo>
                <a:lnTo>
                  <a:pt x="815" y="2170"/>
                </a:lnTo>
                <a:lnTo>
                  <a:pt x="913" y="2317"/>
                </a:lnTo>
                <a:close/>
              </a:path>
            </a:pathLst>
          </a:custGeom>
          <a:solidFill>
            <a:srgbClr val="00089E"/>
          </a:solidFill>
          <a:ln w="19050" cmpd="sng">
            <a:solidFill>
              <a:srgbClr val="00089E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3451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-30163" y="-101600"/>
            <a:ext cx="8631238" cy="649288"/>
          </a:xfrm>
          <a:prstGeom prst="rect">
            <a:avLst/>
          </a:prstGeom>
          <a:noFill/>
          <a:ln/>
        </p:spPr>
        <p:txBody>
          <a:bodyPr/>
          <a:lstStyle/>
          <a:p>
            <a:pPr eaLnBrk="0" hangingPunct="0">
              <a:lnSpc>
                <a:spcPts val="3600"/>
              </a:lnSpc>
              <a:defRPr/>
            </a:pPr>
            <a:r>
              <a:rPr lang="it-IT" b="1" i="0" kern="0" dirty="0">
                <a:solidFill>
                  <a:srgbClr val="00529C"/>
                </a:solidFill>
                <a:latin typeface="Arial"/>
              </a:rPr>
              <a:t>QUADRO A -Tematiche formative del piano e processi aziendali interessati</a:t>
            </a:r>
          </a:p>
        </p:txBody>
      </p:sp>
      <p:graphicFrame>
        <p:nvGraphicFramePr>
          <p:cNvPr id="3" name="Tabella 2"/>
          <p:cNvGraphicFramePr>
            <a:graphicFrameLocks noGrp="1"/>
          </p:cNvGraphicFramePr>
          <p:nvPr/>
        </p:nvGraphicFramePr>
        <p:xfrm>
          <a:off x="542923" y="819154"/>
          <a:ext cx="8308759" cy="54768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49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5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10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29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67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8875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1910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433387">
                <a:tc>
                  <a:txBody>
                    <a:bodyPr/>
                    <a:lstStyle/>
                    <a:p>
                      <a:pPr algn="ctr"/>
                      <a:endParaRPr lang="it-IT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700" dirty="0"/>
                        <a:t>Abilità</a:t>
                      </a:r>
                      <a:r>
                        <a:rPr lang="it-IT" sz="700" baseline="0" dirty="0"/>
                        <a:t> personali</a:t>
                      </a:r>
                      <a:endParaRPr lang="it-IT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7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Gestione aziendale/amministrazione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700" dirty="0"/>
                        <a:t>Qualità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700" dirty="0"/>
                        <a:t>Informatica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700" dirty="0"/>
                        <a:t>Tecniche di produzione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700" dirty="0"/>
                        <a:t>Impatto ambientale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700" dirty="0"/>
                        <a:t>Sicurezza sul luogo di lavoro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700" dirty="0"/>
                        <a:t>Marketing e Vendite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700" dirty="0"/>
                        <a:t>Lavoro in ufficio e attività di segreteria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700" dirty="0"/>
                        <a:t>Lingue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700" dirty="0"/>
                        <a:t>Contabilità e finanza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700" dirty="0"/>
                        <a:t>Altro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387">
                <a:tc>
                  <a:txBody>
                    <a:bodyPr/>
                    <a:lstStyle/>
                    <a:p>
                      <a:r>
                        <a:rPr lang="it-IT" sz="700" b="1" dirty="0"/>
                        <a:t>Sviluppo visione e strategia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3387">
                <a:tc>
                  <a:txBody>
                    <a:bodyPr/>
                    <a:lstStyle/>
                    <a:p>
                      <a:r>
                        <a:rPr lang="it-IT" sz="700" b="1" dirty="0"/>
                        <a:t>Sviluppo prodotti e servizi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3387">
                <a:tc>
                  <a:txBody>
                    <a:bodyPr/>
                    <a:lstStyle/>
                    <a:p>
                      <a:r>
                        <a:rPr lang="it-IT" sz="700" b="1" dirty="0"/>
                        <a:t>Marketing e vendita di prodotti e servizi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3387">
                <a:tc>
                  <a:txBody>
                    <a:bodyPr/>
                    <a:lstStyle/>
                    <a:p>
                      <a:r>
                        <a:rPr lang="it-IT" sz="700" b="1" dirty="0"/>
                        <a:t>Produzione e consegna di prodotti e servizi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3387">
                <a:tc>
                  <a:txBody>
                    <a:bodyPr/>
                    <a:lstStyle/>
                    <a:p>
                      <a:r>
                        <a:rPr lang="it-IT" sz="700" b="1" dirty="0"/>
                        <a:t>Gestione del servizio al cliente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3387">
                <a:tc>
                  <a:txBody>
                    <a:bodyPr/>
                    <a:lstStyle/>
                    <a:p>
                      <a:r>
                        <a:rPr lang="it-IT" sz="700" b="1" dirty="0"/>
                        <a:t>Sviluppo e gestione risorse umane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3387">
                <a:tc>
                  <a:txBody>
                    <a:bodyPr/>
                    <a:lstStyle/>
                    <a:p>
                      <a:r>
                        <a:rPr lang="it-IT" sz="700" b="1" dirty="0"/>
                        <a:t>Gestione dell’information </a:t>
                      </a:r>
                      <a:r>
                        <a:rPr lang="it-IT" sz="700" b="1" dirty="0" err="1"/>
                        <a:t>Technology</a:t>
                      </a:r>
                      <a:endParaRPr lang="it-IT" sz="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3387">
                <a:tc>
                  <a:txBody>
                    <a:bodyPr/>
                    <a:lstStyle/>
                    <a:p>
                      <a:r>
                        <a:rPr lang="it-IT" sz="700" b="1" dirty="0"/>
                        <a:t>Gestione delle risorse finanziarie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3387">
                <a:tc>
                  <a:txBody>
                    <a:bodyPr/>
                    <a:lstStyle/>
                    <a:p>
                      <a:r>
                        <a:rPr lang="it-IT" sz="700" b="1" dirty="0"/>
                        <a:t>Gestione ambiente, salute e sicurezza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3387">
                <a:tc>
                  <a:txBody>
                    <a:bodyPr/>
                    <a:lstStyle/>
                    <a:p>
                      <a:r>
                        <a:rPr lang="it-IT" sz="700" b="1" dirty="0"/>
                        <a:t>Gestione delle relazioni esterne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33387">
                <a:tc>
                  <a:txBody>
                    <a:bodyPr/>
                    <a:lstStyle/>
                    <a:p>
                      <a:r>
                        <a:rPr lang="it-IT" sz="700" b="1" dirty="0"/>
                        <a:t>Gestione delle conoscenza.</a:t>
                      </a:r>
                      <a:r>
                        <a:rPr lang="it-IT" sz="700" b="1" baseline="0" dirty="0"/>
                        <a:t> Miglioramento dei processi e cambiamento organizzativo</a:t>
                      </a:r>
                      <a:endParaRPr lang="it-IT" sz="7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cxnSp>
        <p:nvCxnSpPr>
          <p:cNvPr id="5" name="Connettore 1 4"/>
          <p:cNvCxnSpPr/>
          <p:nvPr/>
        </p:nvCxnSpPr>
        <p:spPr bwMode="auto">
          <a:xfrm>
            <a:off x="542924" y="781054"/>
            <a:ext cx="8210553" cy="158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" name="CasellaDiTesto 5"/>
          <p:cNvSpPr txBox="1"/>
          <p:nvPr/>
        </p:nvSpPr>
        <p:spPr>
          <a:xfrm>
            <a:off x="2266950" y="528638"/>
            <a:ext cx="46242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b="1" i="0" dirty="0">
                <a:solidFill>
                  <a:srgbClr val="074290"/>
                </a:solidFill>
              </a:rPr>
              <a:t>TEMATICHE FORMATIVE DEL PIANO</a:t>
            </a:r>
          </a:p>
        </p:txBody>
      </p:sp>
      <p:cxnSp>
        <p:nvCxnSpPr>
          <p:cNvPr id="8" name="Connettore 1 7"/>
          <p:cNvCxnSpPr/>
          <p:nvPr/>
        </p:nvCxnSpPr>
        <p:spPr bwMode="auto">
          <a:xfrm rot="5400000">
            <a:off x="-2223689" y="3557192"/>
            <a:ext cx="5476076" cy="158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CasellaDiTesto 8"/>
          <p:cNvSpPr txBox="1"/>
          <p:nvPr/>
        </p:nvSpPr>
        <p:spPr>
          <a:xfrm rot="16200000">
            <a:off x="-1956143" y="3332565"/>
            <a:ext cx="46242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b="1" i="0" dirty="0">
                <a:solidFill>
                  <a:srgbClr val="074290"/>
                </a:solidFill>
              </a:rPr>
              <a:t>PROCESSI INTERESSATI DAGLI INTERVENTI FORMATIVI</a:t>
            </a:r>
          </a:p>
        </p:txBody>
      </p:sp>
      <p:sp>
        <p:nvSpPr>
          <p:cNvPr id="11" name="Rettangolo arrotondato 10"/>
          <p:cNvSpPr/>
          <p:nvPr/>
        </p:nvSpPr>
        <p:spPr bwMode="auto">
          <a:xfrm>
            <a:off x="1990725" y="141446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2" name="Rettangolo arrotondato 11"/>
          <p:cNvSpPr/>
          <p:nvPr/>
        </p:nvSpPr>
        <p:spPr bwMode="auto">
          <a:xfrm>
            <a:off x="2000250" y="185261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3" name="Rettangolo arrotondato 12"/>
          <p:cNvSpPr/>
          <p:nvPr/>
        </p:nvSpPr>
        <p:spPr bwMode="auto">
          <a:xfrm>
            <a:off x="2000250" y="228123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4" name="Rettangolo arrotondato 13"/>
          <p:cNvSpPr/>
          <p:nvPr/>
        </p:nvSpPr>
        <p:spPr bwMode="auto">
          <a:xfrm>
            <a:off x="2000250" y="271938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5" name="Rettangolo arrotondato 14"/>
          <p:cNvSpPr/>
          <p:nvPr/>
        </p:nvSpPr>
        <p:spPr bwMode="auto">
          <a:xfrm>
            <a:off x="2000250" y="313848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6" name="Rettangolo arrotondato 15"/>
          <p:cNvSpPr/>
          <p:nvPr/>
        </p:nvSpPr>
        <p:spPr bwMode="auto">
          <a:xfrm>
            <a:off x="2009775" y="357663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7" name="Rettangolo arrotondato 16"/>
          <p:cNvSpPr/>
          <p:nvPr/>
        </p:nvSpPr>
        <p:spPr bwMode="auto">
          <a:xfrm>
            <a:off x="2009775" y="400526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8" name="Rettangolo arrotondato 17"/>
          <p:cNvSpPr/>
          <p:nvPr/>
        </p:nvSpPr>
        <p:spPr bwMode="auto">
          <a:xfrm>
            <a:off x="2009775" y="444341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9" name="Rettangolo arrotondato 18"/>
          <p:cNvSpPr/>
          <p:nvPr/>
        </p:nvSpPr>
        <p:spPr bwMode="auto">
          <a:xfrm>
            <a:off x="2009775" y="491013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20" name="Rettangolo arrotondato 19"/>
          <p:cNvSpPr/>
          <p:nvPr/>
        </p:nvSpPr>
        <p:spPr bwMode="auto">
          <a:xfrm>
            <a:off x="2009775" y="533876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21" name="Rettangolo arrotondato 20"/>
          <p:cNvSpPr/>
          <p:nvPr/>
        </p:nvSpPr>
        <p:spPr bwMode="auto">
          <a:xfrm>
            <a:off x="2009775" y="589121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22" name="Rettangolo arrotondato 21"/>
          <p:cNvSpPr/>
          <p:nvPr/>
        </p:nvSpPr>
        <p:spPr bwMode="auto">
          <a:xfrm>
            <a:off x="2543175" y="142398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23" name="Rettangolo arrotondato 22"/>
          <p:cNvSpPr/>
          <p:nvPr/>
        </p:nvSpPr>
        <p:spPr bwMode="auto">
          <a:xfrm>
            <a:off x="2552700" y="186213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24" name="Rettangolo arrotondato 23"/>
          <p:cNvSpPr/>
          <p:nvPr/>
        </p:nvSpPr>
        <p:spPr bwMode="auto">
          <a:xfrm>
            <a:off x="2552700" y="229076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25" name="Rettangolo arrotondato 24"/>
          <p:cNvSpPr/>
          <p:nvPr/>
        </p:nvSpPr>
        <p:spPr bwMode="auto">
          <a:xfrm>
            <a:off x="2552700" y="272891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26" name="Rettangolo arrotondato 25"/>
          <p:cNvSpPr/>
          <p:nvPr/>
        </p:nvSpPr>
        <p:spPr bwMode="auto">
          <a:xfrm>
            <a:off x="2552700" y="314801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27" name="Rettangolo arrotondato 26"/>
          <p:cNvSpPr/>
          <p:nvPr/>
        </p:nvSpPr>
        <p:spPr bwMode="auto">
          <a:xfrm>
            <a:off x="2562225" y="358616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28" name="Rettangolo arrotondato 27"/>
          <p:cNvSpPr/>
          <p:nvPr/>
        </p:nvSpPr>
        <p:spPr bwMode="auto">
          <a:xfrm>
            <a:off x="2562225" y="401478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29" name="Rettangolo arrotondato 28"/>
          <p:cNvSpPr/>
          <p:nvPr/>
        </p:nvSpPr>
        <p:spPr bwMode="auto">
          <a:xfrm>
            <a:off x="2562225" y="445293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30" name="Rettangolo arrotondato 29"/>
          <p:cNvSpPr/>
          <p:nvPr/>
        </p:nvSpPr>
        <p:spPr bwMode="auto">
          <a:xfrm>
            <a:off x="2562225" y="491966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31" name="Rettangolo arrotondato 30"/>
          <p:cNvSpPr/>
          <p:nvPr/>
        </p:nvSpPr>
        <p:spPr bwMode="auto">
          <a:xfrm>
            <a:off x="2562225" y="534828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32" name="Rettangolo arrotondato 31"/>
          <p:cNvSpPr/>
          <p:nvPr/>
        </p:nvSpPr>
        <p:spPr bwMode="auto">
          <a:xfrm>
            <a:off x="2562225" y="590073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33" name="Rettangolo arrotondato 32"/>
          <p:cNvSpPr/>
          <p:nvPr/>
        </p:nvSpPr>
        <p:spPr bwMode="auto">
          <a:xfrm>
            <a:off x="3067050" y="141446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34" name="Rettangolo arrotondato 33"/>
          <p:cNvSpPr/>
          <p:nvPr/>
        </p:nvSpPr>
        <p:spPr bwMode="auto">
          <a:xfrm>
            <a:off x="3076575" y="185261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35" name="Rettangolo arrotondato 34"/>
          <p:cNvSpPr/>
          <p:nvPr/>
        </p:nvSpPr>
        <p:spPr bwMode="auto">
          <a:xfrm>
            <a:off x="3076575" y="228123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36" name="Rettangolo arrotondato 35"/>
          <p:cNvSpPr/>
          <p:nvPr/>
        </p:nvSpPr>
        <p:spPr bwMode="auto">
          <a:xfrm>
            <a:off x="3076575" y="271938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37" name="Rettangolo arrotondato 36"/>
          <p:cNvSpPr/>
          <p:nvPr/>
        </p:nvSpPr>
        <p:spPr bwMode="auto">
          <a:xfrm>
            <a:off x="3076575" y="313848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38" name="Rettangolo arrotondato 37"/>
          <p:cNvSpPr/>
          <p:nvPr/>
        </p:nvSpPr>
        <p:spPr bwMode="auto">
          <a:xfrm>
            <a:off x="3086100" y="357663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39" name="Rettangolo arrotondato 38"/>
          <p:cNvSpPr/>
          <p:nvPr/>
        </p:nvSpPr>
        <p:spPr bwMode="auto">
          <a:xfrm>
            <a:off x="3086100" y="400526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40" name="Rettangolo arrotondato 39"/>
          <p:cNvSpPr/>
          <p:nvPr/>
        </p:nvSpPr>
        <p:spPr bwMode="auto">
          <a:xfrm>
            <a:off x="3086100" y="444341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41" name="Rettangolo arrotondato 40"/>
          <p:cNvSpPr/>
          <p:nvPr/>
        </p:nvSpPr>
        <p:spPr bwMode="auto">
          <a:xfrm>
            <a:off x="3086100" y="491013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42" name="Rettangolo arrotondato 41"/>
          <p:cNvSpPr/>
          <p:nvPr/>
        </p:nvSpPr>
        <p:spPr bwMode="auto">
          <a:xfrm>
            <a:off x="3086100" y="533876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43" name="Rettangolo arrotondato 42"/>
          <p:cNvSpPr/>
          <p:nvPr/>
        </p:nvSpPr>
        <p:spPr bwMode="auto">
          <a:xfrm>
            <a:off x="3086100" y="589121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44" name="Rettangolo arrotondato 43"/>
          <p:cNvSpPr/>
          <p:nvPr/>
        </p:nvSpPr>
        <p:spPr bwMode="auto">
          <a:xfrm>
            <a:off x="3619500" y="142398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45" name="Rettangolo arrotondato 44"/>
          <p:cNvSpPr/>
          <p:nvPr/>
        </p:nvSpPr>
        <p:spPr bwMode="auto">
          <a:xfrm>
            <a:off x="3629025" y="186213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46" name="Rettangolo arrotondato 45"/>
          <p:cNvSpPr/>
          <p:nvPr/>
        </p:nvSpPr>
        <p:spPr bwMode="auto">
          <a:xfrm>
            <a:off x="3629025" y="229076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47" name="Rettangolo arrotondato 46"/>
          <p:cNvSpPr/>
          <p:nvPr/>
        </p:nvSpPr>
        <p:spPr bwMode="auto">
          <a:xfrm>
            <a:off x="3629025" y="272891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48" name="Rettangolo arrotondato 47"/>
          <p:cNvSpPr/>
          <p:nvPr/>
        </p:nvSpPr>
        <p:spPr bwMode="auto">
          <a:xfrm>
            <a:off x="3629025" y="314801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49" name="Rettangolo arrotondato 48"/>
          <p:cNvSpPr/>
          <p:nvPr/>
        </p:nvSpPr>
        <p:spPr bwMode="auto">
          <a:xfrm>
            <a:off x="3638550" y="358616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50" name="Rettangolo arrotondato 49"/>
          <p:cNvSpPr/>
          <p:nvPr/>
        </p:nvSpPr>
        <p:spPr bwMode="auto">
          <a:xfrm>
            <a:off x="3638550" y="401478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51" name="Rettangolo arrotondato 50"/>
          <p:cNvSpPr/>
          <p:nvPr/>
        </p:nvSpPr>
        <p:spPr bwMode="auto">
          <a:xfrm>
            <a:off x="3638550" y="445293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52" name="Rettangolo arrotondato 51"/>
          <p:cNvSpPr/>
          <p:nvPr/>
        </p:nvSpPr>
        <p:spPr bwMode="auto">
          <a:xfrm>
            <a:off x="3638550" y="491966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53" name="Rettangolo arrotondato 52"/>
          <p:cNvSpPr/>
          <p:nvPr/>
        </p:nvSpPr>
        <p:spPr bwMode="auto">
          <a:xfrm>
            <a:off x="3638550" y="534828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54" name="Rettangolo arrotondato 53"/>
          <p:cNvSpPr/>
          <p:nvPr/>
        </p:nvSpPr>
        <p:spPr bwMode="auto">
          <a:xfrm>
            <a:off x="3638550" y="590073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55" name="Rettangolo arrotondato 54"/>
          <p:cNvSpPr/>
          <p:nvPr/>
        </p:nvSpPr>
        <p:spPr bwMode="auto">
          <a:xfrm>
            <a:off x="4191000" y="142398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56" name="Rettangolo arrotondato 55"/>
          <p:cNvSpPr/>
          <p:nvPr/>
        </p:nvSpPr>
        <p:spPr bwMode="auto">
          <a:xfrm>
            <a:off x="4200525" y="186213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57" name="Rettangolo arrotondato 56"/>
          <p:cNvSpPr/>
          <p:nvPr/>
        </p:nvSpPr>
        <p:spPr bwMode="auto">
          <a:xfrm>
            <a:off x="4200525" y="229076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58" name="Rettangolo arrotondato 57"/>
          <p:cNvSpPr/>
          <p:nvPr/>
        </p:nvSpPr>
        <p:spPr bwMode="auto">
          <a:xfrm>
            <a:off x="4200525" y="272891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59" name="Rettangolo arrotondato 58"/>
          <p:cNvSpPr/>
          <p:nvPr/>
        </p:nvSpPr>
        <p:spPr bwMode="auto">
          <a:xfrm>
            <a:off x="4200525" y="314801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60" name="Rettangolo arrotondato 59"/>
          <p:cNvSpPr/>
          <p:nvPr/>
        </p:nvSpPr>
        <p:spPr bwMode="auto">
          <a:xfrm>
            <a:off x="4210050" y="358616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61" name="Rettangolo arrotondato 60"/>
          <p:cNvSpPr/>
          <p:nvPr/>
        </p:nvSpPr>
        <p:spPr bwMode="auto">
          <a:xfrm>
            <a:off x="4210050" y="401478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62" name="Rettangolo arrotondato 61"/>
          <p:cNvSpPr/>
          <p:nvPr/>
        </p:nvSpPr>
        <p:spPr bwMode="auto">
          <a:xfrm>
            <a:off x="4210050" y="445293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63" name="Rettangolo arrotondato 62"/>
          <p:cNvSpPr/>
          <p:nvPr/>
        </p:nvSpPr>
        <p:spPr bwMode="auto">
          <a:xfrm>
            <a:off x="4210050" y="491966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64" name="Rettangolo arrotondato 63"/>
          <p:cNvSpPr/>
          <p:nvPr/>
        </p:nvSpPr>
        <p:spPr bwMode="auto">
          <a:xfrm>
            <a:off x="4210050" y="534828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65" name="Rettangolo arrotondato 64"/>
          <p:cNvSpPr/>
          <p:nvPr/>
        </p:nvSpPr>
        <p:spPr bwMode="auto">
          <a:xfrm>
            <a:off x="4210050" y="590073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66" name="Rettangolo arrotondato 65"/>
          <p:cNvSpPr/>
          <p:nvPr/>
        </p:nvSpPr>
        <p:spPr bwMode="auto">
          <a:xfrm>
            <a:off x="4876800" y="143351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67" name="Rettangolo arrotondato 66"/>
          <p:cNvSpPr/>
          <p:nvPr/>
        </p:nvSpPr>
        <p:spPr bwMode="auto">
          <a:xfrm>
            <a:off x="4886325" y="187166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68" name="Rettangolo arrotondato 67"/>
          <p:cNvSpPr/>
          <p:nvPr/>
        </p:nvSpPr>
        <p:spPr bwMode="auto">
          <a:xfrm>
            <a:off x="4886325" y="230028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69" name="Rettangolo arrotondato 68"/>
          <p:cNvSpPr/>
          <p:nvPr/>
        </p:nvSpPr>
        <p:spPr bwMode="auto">
          <a:xfrm>
            <a:off x="4886325" y="273843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70" name="Rettangolo arrotondato 69"/>
          <p:cNvSpPr/>
          <p:nvPr/>
        </p:nvSpPr>
        <p:spPr bwMode="auto">
          <a:xfrm>
            <a:off x="4886325" y="315753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71" name="Rettangolo arrotondato 70"/>
          <p:cNvSpPr/>
          <p:nvPr/>
        </p:nvSpPr>
        <p:spPr bwMode="auto">
          <a:xfrm>
            <a:off x="4895850" y="359568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72" name="Rettangolo arrotondato 71"/>
          <p:cNvSpPr/>
          <p:nvPr/>
        </p:nvSpPr>
        <p:spPr bwMode="auto">
          <a:xfrm>
            <a:off x="4895850" y="402431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73" name="Rettangolo arrotondato 72"/>
          <p:cNvSpPr/>
          <p:nvPr/>
        </p:nvSpPr>
        <p:spPr bwMode="auto">
          <a:xfrm>
            <a:off x="4895850" y="446246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74" name="Rettangolo arrotondato 73"/>
          <p:cNvSpPr/>
          <p:nvPr/>
        </p:nvSpPr>
        <p:spPr bwMode="auto">
          <a:xfrm>
            <a:off x="4895850" y="492918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75" name="Rettangolo arrotondato 74"/>
          <p:cNvSpPr/>
          <p:nvPr/>
        </p:nvSpPr>
        <p:spPr bwMode="auto">
          <a:xfrm>
            <a:off x="4895850" y="535781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76" name="Rettangolo arrotondato 75"/>
          <p:cNvSpPr/>
          <p:nvPr/>
        </p:nvSpPr>
        <p:spPr bwMode="auto">
          <a:xfrm>
            <a:off x="4895850" y="591026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77" name="Rettangolo arrotondato 76"/>
          <p:cNvSpPr/>
          <p:nvPr/>
        </p:nvSpPr>
        <p:spPr bwMode="auto">
          <a:xfrm>
            <a:off x="5400675" y="142398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78" name="Rettangolo arrotondato 77"/>
          <p:cNvSpPr/>
          <p:nvPr/>
        </p:nvSpPr>
        <p:spPr bwMode="auto">
          <a:xfrm>
            <a:off x="5410200" y="186213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79" name="Rettangolo arrotondato 78"/>
          <p:cNvSpPr/>
          <p:nvPr/>
        </p:nvSpPr>
        <p:spPr bwMode="auto">
          <a:xfrm>
            <a:off x="5410200" y="229076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80" name="Rettangolo arrotondato 79"/>
          <p:cNvSpPr/>
          <p:nvPr/>
        </p:nvSpPr>
        <p:spPr bwMode="auto">
          <a:xfrm>
            <a:off x="5410200" y="272891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81" name="Rettangolo arrotondato 80"/>
          <p:cNvSpPr/>
          <p:nvPr/>
        </p:nvSpPr>
        <p:spPr bwMode="auto">
          <a:xfrm>
            <a:off x="5410200" y="314801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82" name="Rettangolo arrotondato 81"/>
          <p:cNvSpPr/>
          <p:nvPr/>
        </p:nvSpPr>
        <p:spPr bwMode="auto">
          <a:xfrm>
            <a:off x="5419725" y="358616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83" name="Rettangolo arrotondato 82"/>
          <p:cNvSpPr/>
          <p:nvPr/>
        </p:nvSpPr>
        <p:spPr bwMode="auto">
          <a:xfrm>
            <a:off x="5419725" y="401478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84" name="Rettangolo arrotondato 83"/>
          <p:cNvSpPr/>
          <p:nvPr/>
        </p:nvSpPr>
        <p:spPr bwMode="auto">
          <a:xfrm>
            <a:off x="5419725" y="445293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85" name="Rettangolo arrotondato 84"/>
          <p:cNvSpPr/>
          <p:nvPr/>
        </p:nvSpPr>
        <p:spPr bwMode="auto">
          <a:xfrm>
            <a:off x="5419725" y="491966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86" name="Rettangolo arrotondato 85"/>
          <p:cNvSpPr/>
          <p:nvPr/>
        </p:nvSpPr>
        <p:spPr bwMode="auto">
          <a:xfrm>
            <a:off x="5419725" y="534828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87" name="Rettangolo arrotondato 86"/>
          <p:cNvSpPr/>
          <p:nvPr/>
        </p:nvSpPr>
        <p:spPr bwMode="auto">
          <a:xfrm>
            <a:off x="5419725" y="590073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88" name="Rettangolo arrotondato 87"/>
          <p:cNvSpPr/>
          <p:nvPr/>
        </p:nvSpPr>
        <p:spPr bwMode="auto">
          <a:xfrm>
            <a:off x="6048375" y="143351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89" name="Rettangolo arrotondato 88"/>
          <p:cNvSpPr/>
          <p:nvPr/>
        </p:nvSpPr>
        <p:spPr bwMode="auto">
          <a:xfrm>
            <a:off x="6057900" y="187166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90" name="Rettangolo arrotondato 89"/>
          <p:cNvSpPr/>
          <p:nvPr/>
        </p:nvSpPr>
        <p:spPr bwMode="auto">
          <a:xfrm>
            <a:off x="6057900" y="230028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91" name="Rettangolo arrotondato 90"/>
          <p:cNvSpPr/>
          <p:nvPr/>
        </p:nvSpPr>
        <p:spPr bwMode="auto">
          <a:xfrm>
            <a:off x="6057900" y="273843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92" name="Rettangolo arrotondato 91"/>
          <p:cNvSpPr/>
          <p:nvPr/>
        </p:nvSpPr>
        <p:spPr bwMode="auto">
          <a:xfrm>
            <a:off x="6057900" y="315753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93" name="Rettangolo arrotondato 92"/>
          <p:cNvSpPr/>
          <p:nvPr/>
        </p:nvSpPr>
        <p:spPr bwMode="auto">
          <a:xfrm>
            <a:off x="6067425" y="359568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94" name="Rettangolo arrotondato 93"/>
          <p:cNvSpPr/>
          <p:nvPr/>
        </p:nvSpPr>
        <p:spPr bwMode="auto">
          <a:xfrm>
            <a:off x="6067425" y="402431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95" name="Rettangolo arrotondato 94"/>
          <p:cNvSpPr/>
          <p:nvPr/>
        </p:nvSpPr>
        <p:spPr bwMode="auto">
          <a:xfrm>
            <a:off x="6067425" y="446246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96" name="Rettangolo arrotondato 95"/>
          <p:cNvSpPr/>
          <p:nvPr/>
        </p:nvSpPr>
        <p:spPr bwMode="auto">
          <a:xfrm>
            <a:off x="6067425" y="492918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97" name="Rettangolo arrotondato 96"/>
          <p:cNvSpPr/>
          <p:nvPr/>
        </p:nvSpPr>
        <p:spPr bwMode="auto">
          <a:xfrm>
            <a:off x="6067425" y="535781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98" name="Rettangolo arrotondato 97"/>
          <p:cNvSpPr/>
          <p:nvPr/>
        </p:nvSpPr>
        <p:spPr bwMode="auto">
          <a:xfrm>
            <a:off x="6067425" y="591026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99" name="Rettangolo arrotondato 98"/>
          <p:cNvSpPr/>
          <p:nvPr/>
        </p:nvSpPr>
        <p:spPr bwMode="auto">
          <a:xfrm>
            <a:off x="6753225" y="144303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00" name="Rettangolo arrotondato 99"/>
          <p:cNvSpPr/>
          <p:nvPr/>
        </p:nvSpPr>
        <p:spPr bwMode="auto">
          <a:xfrm>
            <a:off x="6762750" y="188118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01" name="Rettangolo arrotondato 100"/>
          <p:cNvSpPr/>
          <p:nvPr/>
        </p:nvSpPr>
        <p:spPr bwMode="auto">
          <a:xfrm>
            <a:off x="6762750" y="230981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02" name="Rettangolo arrotondato 101"/>
          <p:cNvSpPr/>
          <p:nvPr/>
        </p:nvSpPr>
        <p:spPr bwMode="auto">
          <a:xfrm>
            <a:off x="6762750" y="274796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03" name="Rettangolo arrotondato 102"/>
          <p:cNvSpPr/>
          <p:nvPr/>
        </p:nvSpPr>
        <p:spPr bwMode="auto">
          <a:xfrm>
            <a:off x="6762750" y="316706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04" name="Rettangolo arrotondato 103"/>
          <p:cNvSpPr/>
          <p:nvPr/>
        </p:nvSpPr>
        <p:spPr bwMode="auto">
          <a:xfrm>
            <a:off x="6772275" y="360521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05" name="Rettangolo arrotondato 104"/>
          <p:cNvSpPr/>
          <p:nvPr/>
        </p:nvSpPr>
        <p:spPr bwMode="auto">
          <a:xfrm>
            <a:off x="6772275" y="403383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06" name="Rettangolo arrotondato 105"/>
          <p:cNvSpPr/>
          <p:nvPr/>
        </p:nvSpPr>
        <p:spPr bwMode="auto">
          <a:xfrm>
            <a:off x="6772275" y="447198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07" name="Rettangolo arrotondato 106"/>
          <p:cNvSpPr/>
          <p:nvPr/>
        </p:nvSpPr>
        <p:spPr bwMode="auto">
          <a:xfrm>
            <a:off x="6772275" y="493871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08" name="Rettangolo arrotondato 107"/>
          <p:cNvSpPr/>
          <p:nvPr/>
        </p:nvSpPr>
        <p:spPr bwMode="auto">
          <a:xfrm>
            <a:off x="6772275" y="536733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09" name="Rettangolo arrotondato 108"/>
          <p:cNvSpPr/>
          <p:nvPr/>
        </p:nvSpPr>
        <p:spPr bwMode="auto">
          <a:xfrm>
            <a:off x="6772275" y="591978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10" name="Rettangolo arrotondato 109"/>
          <p:cNvSpPr/>
          <p:nvPr/>
        </p:nvSpPr>
        <p:spPr bwMode="auto">
          <a:xfrm>
            <a:off x="7391400" y="143351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11" name="Rettangolo arrotondato 110"/>
          <p:cNvSpPr/>
          <p:nvPr/>
        </p:nvSpPr>
        <p:spPr bwMode="auto">
          <a:xfrm>
            <a:off x="7400925" y="187166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12" name="Rettangolo arrotondato 111"/>
          <p:cNvSpPr/>
          <p:nvPr/>
        </p:nvSpPr>
        <p:spPr bwMode="auto">
          <a:xfrm>
            <a:off x="7400925" y="230028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13" name="Rettangolo arrotondato 112"/>
          <p:cNvSpPr/>
          <p:nvPr/>
        </p:nvSpPr>
        <p:spPr bwMode="auto">
          <a:xfrm>
            <a:off x="7400925" y="273843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14" name="Rettangolo arrotondato 113"/>
          <p:cNvSpPr/>
          <p:nvPr/>
        </p:nvSpPr>
        <p:spPr bwMode="auto">
          <a:xfrm>
            <a:off x="7400925" y="315753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15" name="Rettangolo arrotondato 114"/>
          <p:cNvSpPr/>
          <p:nvPr/>
        </p:nvSpPr>
        <p:spPr bwMode="auto">
          <a:xfrm>
            <a:off x="7410450" y="359568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16" name="Rettangolo arrotondato 115"/>
          <p:cNvSpPr/>
          <p:nvPr/>
        </p:nvSpPr>
        <p:spPr bwMode="auto">
          <a:xfrm>
            <a:off x="7410450" y="402431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17" name="Rettangolo arrotondato 116"/>
          <p:cNvSpPr/>
          <p:nvPr/>
        </p:nvSpPr>
        <p:spPr bwMode="auto">
          <a:xfrm>
            <a:off x="7410450" y="446246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18" name="Rettangolo arrotondato 117"/>
          <p:cNvSpPr/>
          <p:nvPr/>
        </p:nvSpPr>
        <p:spPr bwMode="auto">
          <a:xfrm>
            <a:off x="7410450" y="492918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19" name="Rettangolo arrotondato 118"/>
          <p:cNvSpPr/>
          <p:nvPr/>
        </p:nvSpPr>
        <p:spPr bwMode="auto">
          <a:xfrm>
            <a:off x="7410450" y="535781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20" name="Rettangolo arrotondato 119"/>
          <p:cNvSpPr/>
          <p:nvPr/>
        </p:nvSpPr>
        <p:spPr bwMode="auto">
          <a:xfrm>
            <a:off x="7410450" y="591026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21" name="Rettangolo arrotondato 120"/>
          <p:cNvSpPr/>
          <p:nvPr/>
        </p:nvSpPr>
        <p:spPr bwMode="auto">
          <a:xfrm>
            <a:off x="8020050" y="143351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22" name="Rettangolo arrotondato 121"/>
          <p:cNvSpPr/>
          <p:nvPr/>
        </p:nvSpPr>
        <p:spPr bwMode="auto">
          <a:xfrm>
            <a:off x="8029575" y="187166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23" name="Rettangolo arrotondato 122"/>
          <p:cNvSpPr/>
          <p:nvPr/>
        </p:nvSpPr>
        <p:spPr bwMode="auto">
          <a:xfrm>
            <a:off x="8029575" y="230028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24" name="Rettangolo arrotondato 123"/>
          <p:cNvSpPr/>
          <p:nvPr/>
        </p:nvSpPr>
        <p:spPr bwMode="auto">
          <a:xfrm>
            <a:off x="8029575" y="273843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25" name="Rettangolo arrotondato 124"/>
          <p:cNvSpPr/>
          <p:nvPr/>
        </p:nvSpPr>
        <p:spPr bwMode="auto">
          <a:xfrm>
            <a:off x="8029575" y="315753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26" name="Rettangolo arrotondato 125"/>
          <p:cNvSpPr/>
          <p:nvPr/>
        </p:nvSpPr>
        <p:spPr bwMode="auto">
          <a:xfrm>
            <a:off x="8039100" y="359568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27" name="Rettangolo arrotondato 126"/>
          <p:cNvSpPr/>
          <p:nvPr/>
        </p:nvSpPr>
        <p:spPr bwMode="auto">
          <a:xfrm>
            <a:off x="8039100" y="402431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28" name="Rettangolo arrotondato 127"/>
          <p:cNvSpPr/>
          <p:nvPr/>
        </p:nvSpPr>
        <p:spPr bwMode="auto">
          <a:xfrm>
            <a:off x="8039100" y="446246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29" name="Rettangolo arrotondato 128"/>
          <p:cNvSpPr/>
          <p:nvPr/>
        </p:nvSpPr>
        <p:spPr bwMode="auto">
          <a:xfrm>
            <a:off x="8039100" y="492918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30" name="Rettangolo arrotondato 129"/>
          <p:cNvSpPr/>
          <p:nvPr/>
        </p:nvSpPr>
        <p:spPr bwMode="auto">
          <a:xfrm>
            <a:off x="8039100" y="535781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31" name="Rettangolo arrotondato 130"/>
          <p:cNvSpPr/>
          <p:nvPr/>
        </p:nvSpPr>
        <p:spPr bwMode="auto">
          <a:xfrm>
            <a:off x="8039100" y="591026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32" name="Rettangolo arrotondato 131"/>
          <p:cNvSpPr/>
          <p:nvPr/>
        </p:nvSpPr>
        <p:spPr bwMode="auto">
          <a:xfrm>
            <a:off x="8553450" y="142398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33" name="Rettangolo arrotondato 132"/>
          <p:cNvSpPr/>
          <p:nvPr/>
        </p:nvSpPr>
        <p:spPr bwMode="auto">
          <a:xfrm>
            <a:off x="8562975" y="186213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34" name="Rettangolo arrotondato 133"/>
          <p:cNvSpPr/>
          <p:nvPr/>
        </p:nvSpPr>
        <p:spPr bwMode="auto">
          <a:xfrm>
            <a:off x="8562975" y="229076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35" name="Rettangolo arrotondato 134"/>
          <p:cNvSpPr/>
          <p:nvPr/>
        </p:nvSpPr>
        <p:spPr bwMode="auto">
          <a:xfrm>
            <a:off x="8562975" y="272891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36" name="Rettangolo arrotondato 135"/>
          <p:cNvSpPr/>
          <p:nvPr/>
        </p:nvSpPr>
        <p:spPr bwMode="auto">
          <a:xfrm>
            <a:off x="8562975" y="314801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37" name="Rettangolo arrotondato 136"/>
          <p:cNvSpPr/>
          <p:nvPr/>
        </p:nvSpPr>
        <p:spPr bwMode="auto">
          <a:xfrm>
            <a:off x="8572500" y="358616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38" name="Rettangolo arrotondato 137"/>
          <p:cNvSpPr/>
          <p:nvPr/>
        </p:nvSpPr>
        <p:spPr bwMode="auto">
          <a:xfrm>
            <a:off x="8572500" y="401478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39" name="Rettangolo arrotondato 138"/>
          <p:cNvSpPr/>
          <p:nvPr/>
        </p:nvSpPr>
        <p:spPr bwMode="auto">
          <a:xfrm>
            <a:off x="8572500" y="445293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40" name="Rettangolo arrotondato 139"/>
          <p:cNvSpPr/>
          <p:nvPr/>
        </p:nvSpPr>
        <p:spPr bwMode="auto">
          <a:xfrm>
            <a:off x="8572500" y="4919662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41" name="Rettangolo arrotondato 140"/>
          <p:cNvSpPr/>
          <p:nvPr/>
        </p:nvSpPr>
        <p:spPr bwMode="auto">
          <a:xfrm>
            <a:off x="8572500" y="534828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42" name="Rettangolo arrotondato 141"/>
          <p:cNvSpPr/>
          <p:nvPr/>
        </p:nvSpPr>
        <p:spPr bwMode="auto">
          <a:xfrm>
            <a:off x="8572500" y="5900737"/>
            <a:ext cx="215900" cy="288925"/>
          </a:xfrm>
          <a:prstGeom prst="roundRect">
            <a:avLst/>
          </a:pr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endParaRPr lang="it-IT">
              <a:solidFill>
                <a:srgbClr val="FF3300"/>
              </a:solidFill>
            </a:endParaRPr>
          </a:p>
        </p:txBody>
      </p:sp>
      <p:sp>
        <p:nvSpPr>
          <p:cNvPr id="143" name="Freeform 69"/>
          <p:cNvSpPr>
            <a:spLocks/>
          </p:cNvSpPr>
          <p:nvPr/>
        </p:nvSpPr>
        <p:spPr bwMode="auto">
          <a:xfrm>
            <a:off x="6111875" y="2336799"/>
            <a:ext cx="107950" cy="142875"/>
          </a:xfrm>
          <a:custGeom>
            <a:avLst/>
            <a:gdLst>
              <a:gd name="T0" fmla="*/ 1126 w 2969"/>
              <a:gd name="T1" fmla="*/ 1893 h 2904"/>
              <a:gd name="T2" fmla="*/ 1582 w 2969"/>
              <a:gd name="T3" fmla="*/ 1093 h 2904"/>
              <a:gd name="T4" fmla="*/ 1958 w 2969"/>
              <a:gd name="T5" fmla="*/ 554 h 2904"/>
              <a:gd name="T6" fmla="*/ 2170 w 2969"/>
              <a:gd name="T7" fmla="*/ 310 h 2904"/>
              <a:gd name="T8" fmla="*/ 2300 w 2969"/>
              <a:gd name="T9" fmla="*/ 163 h 2904"/>
              <a:gd name="T10" fmla="*/ 2431 w 2969"/>
              <a:gd name="T11" fmla="*/ 65 h 2904"/>
              <a:gd name="T12" fmla="*/ 2513 w 2969"/>
              <a:gd name="T13" fmla="*/ 49 h 2904"/>
              <a:gd name="T14" fmla="*/ 2676 w 2969"/>
              <a:gd name="T15" fmla="*/ 16 h 2904"/>
              <a:gd name="T16" fmla="*/ 2920 w 2969"/>
              <a:gd name="T17" fmla="*/ 0 h 2904"/>
              <a:gd name="T18" fmla="*/ 2969 w 2969"/>
              <a:gd name="T19" fmla="*/ 32 h 2904"/>
              <a:gd name="T20" fmla="*/ 2953 w 2969"/>
              <a:gd name="T21" fmla="*/ 65 h 2904"/>
              <a:gd name="T22" fmla="*/ 2855 w 2969"/>
              <a:gd name="T23" fmla="*/ 146 h 2904"/>
              <a:gd name="T24" fmla="*/ 2464 w 2969"/>
              <a:gd name="T25" fmla="*/ 571 h 2904"/>
              <a:gd name="T26" fmla="*/ 2039 w 2969"/>
              <a:gd name="T27" fmla="*/ 1142 h 2904"/>
              <a:gd name="T28" fmla="*/ 1631 w 2969"/>
              <a:gd name="T29" fmla="*/ 1795 h 2904"/>
              <a:gd name="T30" fmla="*/ 1289 w 2969"/>
              <a:gd name="T31" fmla="*/ 2496 h 2904"/>
              <a:gd name="T32" fmla="*/ 1191 w 2969"/>
              <a:gd name="T33" fmla="*/ 2725 h 2904"/>
              <a:gd name="T34" fmla="*/ 1126 w 2969"/>
              <a:gd name="T35" fmla="*/ 2839 h 2904"/>
              <a:gd name="T36" fmla="*/ 1044 w 2969"/>
              <a:gd name="T37" fmla="*/ 2888 h 2904"/>
              <a:gd name="T38" fmla="*/ 848 w 2969"/>
              <a:gd name="T39" fmla="*/ 2904 h 2904"/>
              <a:gd name="T40" fmla="*/ 701 w 2969"/>
              <a:gd name="T41" fmla="*/ 2888 h 2904"/>
              <a:gd name="T42" fmla="*/ 636 w 2969"/>
              <a:gd name="T43" fmla="*/ 2872 h 2904"/>
              <a:gd name="T44" fmla="*/ 554 w 2969"/>
              <a:gd name="T45" fmla="*/ 2758 h 2904"/>
              <a:gd name="T46" fmla="*/ 326 w 2969"/>
              <a:gd name="T47" fmla="*/ 2447 h 2904"/>
              <a:gd name="T48" fmla="*/ 65 w 2969"/>
              <a:gd name="T49" fmla="*/ 2154 h 2904"/>
              <a:gd name="T50" fmla="*/ 0 w 2969"/>
              <a:gd name="T51" fmla="*/ 2039 h 2904"/>
              <a:gd name="T52" fmla="*/ 32 w 2969"/>
              <a:gd name="T53" fmla="*/ 1958 h 2904"/>
              <a:gd name="T54" fmla="*/ 228 w 2969"/>
              <a:gd name="T55" fmla="*/ 1811 h 2904"/>
              <a:gd name="T56" fmla="*/ 440 w 2969"/>
              <a:gd name="T57" fmla="*/ 1827 h 2904"/>
              <a:gd name="T58" fmla="*/ 571 w 2969"/>
              <a:gd name="T59" fmla="*/ 1909 h 2904"/>
              <a:gd name="T60" fmla="*/ 734 w 2969"/>
              <a:gd name="T61" fmla="*/ 2056 h 2904"/>
              <a:gd name="T62" fmla="*/ 913 w 2969"/>
              <a:gd name="T63" fmla="*/ 2317 h 2904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2969"/>
              <a:gd name="T97" fmla="*/ 0 h 2904"/>
              <a:gd name="T98" fmla="*/ 2969 w 2969"/>
              <a:gd name="T99" fmla="*/ 2904 h 2904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2969" h="2904">
                <a:moveTo>
                  <a:pt x="913" y="2317"/>
                </a:moveTo>
                <a:lnTo>
                  <a:pt x="1126" y="1893"/>
                </a:lnTo>
                <a:lnTo>
                  <a:pt x="1338" y="1485"/>
                </a:lnTo>
                <a:lnTo>
                  <a:pt x="1582" y="1093"/>
                </a:lnTo>
                <a:lnTo>
                  <a:pt x="1843" y="718"/>
                </a:lnTo>
                <a:lnTo>
                  <a:pt x="1958" y="554"/>
                </a:lnTo>
                <a:lnTo>
                  <a:pt x="2072" y="424"/>
                </a:lnTo>
                <a:lnTo>
                  <a:pt x="2170" y="310"/>
                </a:lnTo>
                <a:lnTo>
                  <a:pt x="2235" y="228"/>
                </a:lnTo>
                <a:lnTo>
                  <a:pt x="2300" y="163"/>
                </a:lnTo>
                <a:lnTo>
                  <a:pt x="2366" y="114"/>
                </a:lnTo>
                <a:lnTo>
                  <a:pt x="2431" y="65"/>
                </a:lnTo>
                <a:lnTo>
                  <a:pt x="2464" y="65"/>
                </a:lnTo>
                <a:lnTo>
                  <a:pt x="2513" y="49"/>
                </a:lnTo>
                <a:lnTo>
                  <a:pt x="2594" y="32"/>
                </a:lnTo>
                <a:lnTo>
                  <a:pt x="2676" y="16"/>
                </a:lnTo>
                <a:lnTo>
                  <a:pt x="2823" y="0"/>
                </a:lnTo>
                <a:lnTo>
                  <a:pt x="2920" y="0"/>
                </a:lnTo>
                <a:lnTo>
                  <a:pt x="2953" y="16"/>
                </a:lnTo>
                <a:lnTo>
                  <a:pt x="2969" y="32"/>
                </a:lnTo>
                <a:lnTo>
                  <a:pt x="2969" y="49"/>
                </a:lnTo>
                <a:lnTo>
                  <a:pt x="2953" y="65"/>
                </a:lnTo>
                <a:lnTo>
                  <a:pt x="2920" y="98"/>
                </a:lnTo>
                <a:lnTo>
                  <a:pt x="2855" y="146"/>
                </a:lnTo>
                <a:lnTo>
                  <a:pt x="2659" y="342"/>
                </a:lnTo>
                <a:lnTo>
                  <a:pt x="2464" y="571"/>
                </a:lnTo>
                <a:lnTo>
                  <a:pt x="2251" y="832"/>
                </a:lnTo>
                <a:lnTo>
                  <a:pt x="2039" y="1142"/>
                </a:lnTo>
                <a:lnTo>
                  <a:pt x="1827" y="1468"/>
                </a:lnTo>
                <a:lnTo>
                  <a:pt x="1631" y="1795"/>
                </a:lnTo>
                <a:lnTo>
                  <a:pt x="1452" y="2137"/>
                </a:lnTo>
                <a:lnTo>
                  <a:pt x="1289" y="2496"/>
                </a:lnTo>
                <a:lnTo>
                  <a:pt x="1240" y="2627"/>
                </a:lnTo>
                <a:lnTo>
                  <a:pt x="1191" y="2725"/>
                </a:lnTo>
                <a:lnTo>
                  <a:pt x="1158" y="2806"/>
                </a:lnTo>
                <a:lnTo>
                  <a:pt x="1126" y="2839"/>
                </a:lnTo>
                <a:lnTo>
                  <a:pt x="1093" y="2872"/>
                </a:lnTo>
                <a:lnTo>
                  <a:pt x="1044" y="2888"/>
                </a:lnTo>
                <a:lnTo>
                  <a:pt x="962" y="2904"/>
                </a:lnTo>
                <a:lnTo>
                  <a:pt x="848" y="2904"/>
                </a:lnTo>
                <a:lnTo>
                  <a:pt x="767" y="2904"/>
                </a:lnTo>
                <a:lnTo>
                  <a:pt x="701" y="2888"/>
                </a:lnTo>
                <a:lnTo>
                  <a:pt x="669" y="2888"/>
                </a:lnTo>
                <a:lnTo>
                  <a:pt x="636" y="2872"/>
                </a:lnTo>
                <a:lnTo>
                  <a:pt x="587" y="2806"/>
                </a:lnTo>
                <a:lnTo>
                  <a:pt x="554" y="2758"/>
                </a:lnTo>
                <a:lnTo>
                  <a:pt x="505" y="2692"/>
                </a:lnTo>
                <a:lnTo>
                  <a:pt x="326" y="2447"/>
                </a:lnTo>
                <a:lnTo>
                  <a:pt x="114" y="2203"/>
                </a:lnTo>
                <a:lnTo>
                  <a:pt x="65" y="2154"/>
                </a:lnTo>
                <a:lnTo>
                  <a:pt x="32" y="2105"/>
                </a:lnTo>
                <a:lnTo>
                  <a:pt x="0" y="2039"/>
                </a:lnTo>
                <a:lnTo>
                  <a:pt x="16" y="2007"/>
                </a:lnTo>
                <a:lnTo>
                  <a:pt x="32" y="1958"/>
                </a:lnTo>
                <a:lnTo>
                  <a:pt x="114" y="1876"/>
                </a:lnTo>
                <a:lnTo>
                  <a:pt x="228" y="1811"/>
                </a:lnTo>
                <a:lnTo>
                  <a:pt x="326" y="1795"/>
                </a:lnTo>
                <a:lnTo>
                  <a:pt x="440" y="1827"/>
                </a:lnTo>
                <a:lnTo>
                  <a:pt x="505" y="1860"/>
                </a:lnTo>
                <a:lnTo>
                  <a:pt x="571" y="1909"/>
                </a:lnTo>
                <a:lnTo>
                  <a:pt x="652" y="1974"/>
                </a:lnTo>
                <a:lnTo>
                  <a:pt x="734" y="2056"/>
                </a:lnTo>
                <a:lnTo>
                  <a:pt x="815" y="2170"/>
                </a:lnTo>
                <a:lnTo>
                  <a:pt x="913" y="2317"/>
                </a:lnTo>
                <a:close/>
              </a:path>
            </a:pathLst>
          </a:custGeom>
          <a:solidFill>
            <a:srgbClr val="00089E"/>
          </a:solidFill>
          <a:ln w="19050">
            <a:solidFill>
              <a:srgbClr val="00089E"/>
            </a:solidFill>
            <a:round/>
            <a:headEnd/>
            <a:tailEnd/>
          </a:ln>
        </p:spPr>
        <p:txBody>
          <a:bodyPr/>
          <a:lstStyle/>
          <a:p>
            <a:endParaRPr lang="it-IT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1919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1016628"/>
              </p:ext>
            </p:extLst>
          </p:nvPr>
        </p:nvGraphicFramePr>
        <p:xfrm>
          <a:off x="542923" y="819154"/>
          <a:ext cx="8210554" cy="53920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50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72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72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80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340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8585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33387">
                <a:tc>
                  <a:txBody>
                    <a:bodyPr/>
                    <a:lstStyle/>
                    <a:p>
                      <a:pPr algn="ctr"/>
                      <a:endParaRPr lang="it-IT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700" dirty="0"/>
                        <a:t>Miglioramento</a:t>
                      </a:r>
                      <a:r>
                        <a:rPr lang="it-IT" sz="700" baseline="0" dirty="0"/>
                        <a:t> nell’utilizzo di conoscenze tecniche</a:t>
                      </a:r>
                      <a:endParaRPr lang="it-IT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it-IT" sz="7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Miglioramento nell’applicazione procedure aziendali e/o</a:t>
                      </a:r>
                      <a:r>
                        <a:rPr lang="it-IT" sz="7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rispetto normative</a:t>
                      </a:r>
                      <a:endParaRPr lang="it-IT" sz="7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700" dirty="0"/>
                        <a:t>Miglioramento della Qualità delle attività svolte e dei relativi output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700" dirty="0"/>
                        <a:t>Riduzione del tempo di svolgimento delle attività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700" dirty="0"/>
                        <a:t>Miglioramento nell’efficacia dell’utilizzo delle risorse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700" dirty="0"/>
                        <a:t>Miglioramento delle relazioni con i colleghi con i quali si interagisce sugli stessi processi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387">
                <a:tc>
                  <a:txBody>
                    <a:bodyPr/>
                    <a:lstStyle/>
                    <a:p>
                      <a:r>
                        <a:rPr lang="it-IT" sz="800" b="1" dirty="0"/>
                        <a:t>Sviluppo visione e strategia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/>
                        <a:t>-</a:t>
                      </a:r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/>
                        <a:t>-</a:t>
                      </a:r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/>
                        <a:t>-</a:t>
                      </a:r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/>
                        <a:t>-</a:t>
                      </a:r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/>
                        <a:t>-</a:t>
                      </a:r>
                      <a:endParaRPr lang="it-IT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3387">
                <a:tc>
                  <a:txBody>
                    <a:bodyPr/>
                    <a:lstStyle/>
                    <a:p>
                      <a:r>
                        <a:rPr lang="it-IT" sz="800" b="1" dirty="0"/>
                        <a:t>Sviluppo prodotti e servizi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3387">
                <a:tc>
                  <a:txBody>
                    <a:bodyPr/>
                    <a:lstStyle/>
                    <a:p>
                      <a:r>
                        <a:rPr lang="it-IT" sz="800" b="1" dirty="0"/>
                        <a:t>Marketing e vendita di prodotti e servizi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3387">
                <a:tc>
                  <a:txBody>
                    <a:bodyPr/>
                    <a:lstStyle/>
                    <a:p>
                      <a:r>
                        <a:rPr lang="it-IT" sz="800" b="1" dirty="0"/>
                        <a:t>Produzione e consegna di prodotti e servizi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3387">
                <a:tc>
                  <a:txBody>
                    <a:bodyPr/>
                    <a:lstStyle/>
                    <a:p>
                      <a:r>
                        <a:rPr lang="it-IT" sz="800" b="1" dirty="0"/>
                        <a:t>Gestione del servizio al cliente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3387">
                <a:tc>
                  <a:txBody>
                    <a:bodyPr/>
                    <a:lstStyle/>
                    <a:p>
                      <a:r>
                        <a:rPr lang="it-IT" sz="800" b="1" dirty="0"/>
                        <a:t>Sviluppo e gestione risorse umane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/>
                        <a:t>-</a:t>
                      </a:r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/>
                        <a:t>-</a:t>
                      </a:r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/>
                        <a:t>-</a:t>
                      </a:r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/>
                        <a:t>-</a:t>
                      </a:r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3387">
                <a:tc>
                  <a:txBody>
                    <a:bodyPr/>
                    <a:lstStyle/>
                    <a:p>
                      <a:r>
                        <a:rPr lang="it-IT" sz="800" b="1" dirty="0"/>
                        <a:t>Gestione dell’information </a:t>
                      </a:r>
                      <a:r>
                        <a:rPr lang="it-IT" sz="800" b="1" dirty="0" err="1"/>
                        <a:t>Technology</a:t>
                      </a:r>
                      <a:endParaRPr lang="it-IT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/>
                        <a:t>-</a:t>
                      </a:r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3387">
                <a:tc>
                  <a:txBody>
                    <a:bodyPr/>
                    <a:lstStyle/>
                    <a:p>
                      <a:r>
                        <a:rPr lang="it-IT" sz="800" b="1" dirty="0"/>
                        <a:t>Gestione delle risorse finanziarie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3387">
                <a:tc>
                  <a:txBody>
                    <a:bodyPr/>
                    <a:lstStyle/>
                    <a:p>
                      <a:r>
                        <a:rPr lang="it-IT" sz="800" b="1" dirty="0"/>
                        <a:t>Gestione ambiente, salute e sicurezza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/>
                        <a:t>-</a:t>
                      </a:r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3387">
                <a:tc>
                  <a:txBody>
                    <a:bodyPr/>
                    <a:lstStyle/>
                    <a:p>
                      <a:r>
                        <a:rPr lang="it-IT" sz="800" b="1" dirty="0"/>
                        <a:t>Gestione delle relazioni esterne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/>
                        <a:t>-</a:t>
                      </a:r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/>
                        <a:t>-</a:t>
                      </a:r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/>
                        <a:t>-</a:t>
                      </a:r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/>
                        <a:t>-</a:t>
                      </a:r>
                      <a:endParaRPr lang="it-IT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33387">
                <a:tc>
                  <a:txBody>
                    <a:bodyPr/>
                    <a:lstStyle/>
                    <a:p>
                      <a:r>
                        <a:rPr lang="it-IT" sz="800" b="1" dirty="0"/>
                        <a:t>Gestione delle conoscenza.</a:t>
                      </a:r>
                      <a:r>
                        <a:rPr lang="it-IT" sz="800" b="1" baseline="0" dirty="0"/>
                        <a:t> Miglioramento dei processi e cambiamento organizzativo</a:t>
                      </a:r>
                      <a:endParaRPr lang="it-IT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cxnSp>
        <p:nvCxnSpPr>
          <p:cNvPr id="3" name="Connettore 1 2"/>
          <p:cNvCxnSpPr/>
          <p:nvPr/>
        </p:nvCxnSpPr>
        <p:spPr bwMode="auto">
          <a:xfrm>
            <a:off x="542924" y="781054"/>
            <a:ext cx="8210553" cy="158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" name="CasellaDiTesto 3"/>
          <p:cNvSpPr txBox="1"/>
          <p:nvPr/>
        </p:nvSpPr>
        <p:spPr>
          <a:xfrm>
            <a:off x="2266950" y="528638"/>
            <a:ext cx="46242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b="1" i="0" dirty="0">
                <a:solidFill>
                  <a:srgbClr val="074290"/>
                </a:solidFill>
              </a:rPr>
              <a:t>ESITI DEGLI INTERVENTI FORMATIVI DEL PIANO</a:t>
            </a:r>
          </a:p>
        </p:txBody>
      </p:sp>
      <p:cxnSp>
        <p:nvCxnSpPr>
          <p:cNvPr id="5" name="Connettore 1 4"/>
          <p:cNvCxnSpPr/>
          <p:nvPr/>
        </p:nvCxnSpPr>
        <p:spPr bwMode="auto">
          <a:xfrm rot="5400000">
            <a:off x="-2180508" y="3515599"/>
            <a:ext cx="5391303" cy="158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" name="CasellaDiTesto 5"/>
          <p:cNvSpPr txBox="1"/>
          <p:nvPr/>
        </p:nvSpPr>
        <p:spPr>
          <a:xfrm rot="16200000">
            <a:off x="-1956143" y="3332565"/>
            <a:ext cx="46242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b="1" i="0" dirty="0">
                <a:solidFill>
                  <a:srgbClr val="074290"/>
                </a:solidFill>
              </a:rPr>
              <a:t>PROCESSI INTERESSATI DAGLI INTERVENTI FORMATIVI</a:t>
            </a:r>
          </a:p>
        </p:txBody>
      </p:sp>
      <p:sp>
        <p:nvSpPr>
          <p:cNvPr id="140" name="Rectangle 2"/>
          <p:cNvSpPr txBox="1">
            <a:spLocks noChangeArrowheads="1"/>
          </p:cNvSpPr>
          <p:nvPr/>
        </p:nvSpPr>
        <p:spPr>
          <a:xfrm>
            <a:off x="-30163" y="-101600"/>
            <a:ext cx="8631238" cy="649288"/>
          </a:xfrm>
          <a:prstGeom prst="rect">
            <a:avLst/>
          </a:prstGeom>
          <a:noFill/>
          <a:ln/>
        </p:spPr>
        <p:txBody>
          <a:bodyPr/>
          <a:lstStyle/>
          <a:p>
            <a:pPr eaLnBrk="0" hangingPunct="0">
              <a:lnSpc>
                <a:spcPts val="3600"/>
              </a:lnSpc>
              <a:defRPr/>
            </a:pPr>
            <a:r>
              <a:rPr lang="it-IT" b="1" i="0" kern="0" dirty="0">
                <a:solidFill>
                  <a:srgbClr val="00529C"/>
                </a:solidFill>
                <a:latin typeface="Arial"/>
              </a:rPr>
              <a:t>QUADRO B – Esito degli interventi formativi del piano sui processi aziendali interessati</a:t>
            </a:r>
          </a:p>
        </p:txBody>
      </p:sp>
    </p:spTree>
    <p:extLst>
      <p:ext uri="{BB962C8B-B14F-4D97-AF65-F5344CB8AC3E}">
        <p14:creationId xmlns:p14="http://schemas.microsoft.com/office/powerpoint/2010/main" val="3573925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-30163" y="-101600"/>
            <a:ext cx="8631238" cy="649288"/>
          </a:xfrm>
          <a:prstGeom prst="rect">
            <a:avLst/>
          </a:prstGeom>
          <a:noFill/>
          <a:ln/>
        </p:spPr>
        <p:txBody>
          <a:bodyPr/>
          <a:lstStyle/>
          <a:p>
            <a:pPr eaLnBrk="0" hangingPunct="0">
              <a:lnSpc>
                <a:spcPts val="3600"/>
              </a:lnSpc>
              <a:defRPr/>
            </a:pPr>
            <a:r>
              <a:rPr lang="it-IT" b="1" i="0" kern="0" dirty="0">
                <a:solidFill>
                  <a:srgbClr val="00529C"/>
                </a:solidFill>
                <a:latin typeface="Arial"/>
              </a:rPr>
              <a:t>QUADRO D – Utilizzo di sistemi di valutazione</a:t>
            </a:r>
          </a:p>
        </p:txBody>
      </p:sp>
      <p:sp>
        <p:nvSpPr>
          <p:cNvPr id="3" name="Rettangolo 2"/>
          <p:cNvSpPr/>
          <p:nvPr/>
        </p:nvSpPr>
        <p:spPr bwMode="auto">
          <a:xfrm>
            <a:off x="809624" y="2771775"/>
            <a:ext cx="7334251" cy="2908017"/>
          </a:xfrm>
          <a:prstGeom prst="rect">
            <a:avLst/>
          </a:prstGeom>
          <a:ln w="3175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Rettangolo arrotondato 3"/>
          <p:cNvSpPr/>
          <p:nvPr/>
        </p:nvSpPr>
        <p:spPr bwMode="auto">
          <a:xfrm>
            <a:off x="409575" y="809625"/>
            <a:ext cx="8239125" cy="5105400"/>
          </a:xfrm>
          <a:prstGeom prst="roundRect">
            <a:avLst/>
          </a:prstGeom>
          <a:noFill/>
          <a:ln>
            <a:solidFill>
              <a:srgbClr val="074290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dirty="0">
              <a:ln>
                <a:noFill/>
              </a:ln>
              <a:solidFill>
                <a:srgbClr val="074290"/>
              </a:solidFill>
              <a:effectLst/>
              <a:latin typeface="Arial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876299" y="937825"/>
            <a:ext cx="63436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i="0" dirty="0">
                <a:solidFill>
                  <a:srgbClr val="074290"/>
                </a:solidFill>
              </a:rPr>
              <a:t>Hai mai utilizzato sistemi di valutazione della soddisfazione dei partecipanti alla formazione? SI/NO </a:t>
            </a:r>
          </a:p>
        </p:txBody>
      </p:sp>
      <p:sp>
        <p:nvSpPr>
          <p:cNvPr id="6" name="Rettangolo arrotondato 5"/>
          <p:cNvSpPr/>
          <p:nvPr/>
        </p:nvSpPr>
        <p:spPr bwMode="auto">
          <a:xfrm>
            <a:off x="7219950" y="994975"/>
            <a:ext cx="476250" cy="333375"/>
          </a:xfrm>
          <a:prstGeom prst="roundRect">
            <a:avLst/>
          </a:prstGeom>
          <a:solidFill>
            <a:srgbClr val="99CC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200" b="0" i="0" u="none" strike="noStrike" cap="none" normalizeH="0" baseline="0" dirty="0">
                <a:ln>
                  <a:noFill/>
                </a:ln>
                <a:solidFill>
                  <a:srgbClr val="074290"/>
                </a:solidFill>
                <a:effectLst/>
                <a:latin typeface="Arial" charset="0"/>
              </a:rPr>
              <a:t>SI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876299" y="1509325"/>
            <a:ext cx="33337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i="0" dirty="0">
                <a:solidFill>
                  <a:srgbClr val="074290"/>
                </a:solidFill>
              </a:rPr>
              <a:t>Numero dei partecipanti complessivi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876299" y="1871275"/>
            <a:ext cx="33337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i="0" dirty="0">
                <a:solidFill>
                  <a:srgbClr val="074290"/>
                </a:solidFill>
              </a:rPr>
              <a:t>Numero dei partecipanti che hanno risposto  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876299" y="2242750"/>
            <a:ext cx="33337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i="0" dirty="0">
                <a:solidFill>
                  <a:srgbClr val="074290"/>
                </a:solidFill>
              </a:rPr>
              <a:t>Numero di questionari compilati</a:t>
            </a:r>
          </a:p>
        </p:txBody>
      </p:sp>
      <p:sp>
        <p:nvSpPr>
          <p:cNvPr id="11" name="Rettangolo arrotondato 10"/>
          <p:cNvSpPr/>
          <p:nvPr/>
        </p:nvSpPr>
        <p:spPr bwMode="auto">
          <a:xfrm>
            <a:off x="5619749" y="1518850"/>
            <a:ext cx="1038225" cy="276225"/>
          </a:xfrm>
          <a:prstGeom prst="roundRect">
            <a:avLst/>
          </a:prstGeom>
          <a:solidFill>
            <a:srgbClr val="99CC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200" b="1" i="0" u="none" strike="noStrike" cap="none" normalizeH="0" baseline="0" dirty="0">
                <a:ln>
                  <a:noFill/>
                </a:ln>
                <a:solidFill>
                  <a:srgbClr val="074290"/>
                </a:solidFill>
                <a:effectLst/>
                <a:latin typeface="Arial" charset="0"/>
              </a:rPr>
              <a:t>3965</a:t>
            </a:r>
          </a:p>
        </p:txBody>
      </p:sp>
      <p:sp>
        <p:nvSpPr>
          <p:cNvPr id="12" name="Rettangolo arrotondato 11"/>
          <p:cNvSpPr/>
          <p:nvPr/>
        </p:nvSpPr>
        <p:spPr bwMode="auto">
          <a:xfrm>
            <a:off x="5629275" y="1890325"/>
            <a:ext cx="1028699" cy="276225"/>
          </a:xfrm>
          <a:prstGeom prst="roundRect">
            <a:avLst/>
          </a:prstGeom>
          <a:solidFill>
            <a:srgbClr val="99CC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200" b="1" i="0" u="none" strike="noStrike" cap="none" normalizeH="0" baseline="0" dirty="0">
                <a:ln>
                  <a:noFill/>
                </a:ln>
                <a:solidFill>
                  <a:srgbClr val="074290"/>
                </a:solidFill>
                <a:effectLst/>
                <a:latin typeface="Arial" charset="0"/>
              </a:rPr>
              <a:t>3295	</a:t>
            </a:r>
          </a:p>
        </p:txBody>
      </p:sp>
      <p:sp>
        <p:nvSpPr>
          <p:cNvPr id="13" name="Rettangolo arrotondato 12"/>
          <p:cNvSpPr/>
          <p:nvPr/>
        </p:nvSpPr>
        <p:spPr bwMode="auto">
          <a:xfrm>
            <a:off x="5619749" y="2260317"/>
            <a:ext cx="1038224" cy="276225"/>
          </a:xfrm>
          <a:prstGeom prst="roundRect">
            <a:avLst/>
          </a:prstGeom>
          <a:solidFill>
            <a:srgbClr val="99CC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200" b="1" i="0" u="none" strike="noStrike" cap="none" normalizeH="0" baseline="0" dirty="0">
                <a:ln>
                  <a:noFill/>
                </a:ln>
                <a:solidFill>
                  <a:srgbClr val="074290"/>
                </a:solidFill>
                <a:effectLst/>
                <a:latin typeface="Arial" charset="0"/>
              </a:rPr>
              <a:t>3295</a:t>
            </a:r>
          </a:p>
        </p:txBody>
      </p:sp>
      <p:graphicFrame>
        <p:nvGraphicFramePr>
          <p:cNvPr id="22" name="Tabella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7198062"/>
              </p:ext>
            </p:extLst>
          </p:nvPr>
        </p:nvGraphicFramePr>
        <p:xfrm>
          <a:off x="990600" y="3810000"/>
          <a:ext cx="7010400" cy="16488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8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5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7213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ASPETTI</a:t>
                      </a:r>
                      <a:r>
                        <a:rPr lang="it-IT" sz="1200" baseline="0" dirty="0"/>
                        <a:t> RILEVATI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VALUTAZIONE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PESO (%)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7213">
                <a:tc>
                  <a:txBody>
                    <a:bodyPr/>
                    <a:lstStyle/>
                    <a:p>
                      <a:r>
                        <a:rPr lang="it-IT" sz="1200" b="1" dirty="0"/>
                        <a:t>Valutazione della didattica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213">
                <a:tc>
                  <a:txBody>
                    <a:bodyPr/>
                    <a:lstStyle/>
                    <a:p>
                      <a:r>
                        <a:rPr lang="it-IT" sz="1200" b="1" dirty="0"/>
                        <a:t>Valutazione dell’organizzazione</a:t>
                      </a:r>
                      <a:r>
                        <a:rPr lang="it-IT" sz="1200" b="1" baseline="0" dirty="0"/>
                        <a:t> </a:t>
                      </a:r>
                      <a:r>
                        <a:rPr lang="it-IT" sz="1200" b="1" dirty="0"/>
                        <a:t>delle attività formative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-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721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/>
                        <a:t>Valutazione</a:t>
                      </a:r>
                      <a:r>
                        <a:rPr lang="it-IT" sz="1200" b="1" baseline="0" dirty="0"/>
                        <a:t> degli aspetti logistici</a:t>
                      </a:r>
                      <a:endParaRPr lang="it-IT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7213">
                <a:tc>
                  <a:txBody>
                    <a:bodyPr/>
                    <a:lstStyle/>
                    <a:p>
                      <a:r>
                        <a:rPr lang="it-IT" sz="1200" b="1" dirty="0">
                          <a:solidFill>
                            <a:schemeClr val="bg1"/>
                          </a:solidFill>
                        </a:rPr>
                        <a:t>VALUTAZIONE COMPLESSIVA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>
                          <a:solidFill>
                            <a:schemeClr val="bg1"/>
                          </a:solidFill>
                        </a:rPr>
                        <a:t>-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3" name="CasellaDiTesto 22"/>
          <p:cNvSpPr txBox="1"/>
          <p:nvPr/>
        </p:nvSpPr>
        <p:spPr>
          <a:xfrm>
            <a:off x="876299" y="2947600"/>
            <a:ext cx="41719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1200" b="1" i="0" dirty="0">
              <a:solidFill>
                <a:srgbClr val="074290"/>
              </a:solidFill>
            </a:endParaRPr>
          </a:p>
          <a:p>
            <a:r>
              <a:rPr lang="it-IT" sz="1200" b="1" i="0" dirty="0">
                <a:solidFill>
                  <a:srgbClr val="074290"/>
                </a:solidFill>
              </a:rPr>
              <a:t>Scala di valutazione utilizzata nella rilevazione della soddisfazione</a:t>
            </a:r>
          </a:p>
        </p:txBody>
      </p:sp>
      <p:sp>
        <p:nvSpPr>
          <p:cNvPr id="24" name="Rettangolo arrotondato 23"/>
          <p:cNvSpPr/>
          <p:nvPr/>
        </p:nvSpPr>
        <p:spPr bwMode="auto">
          <a:xfrm>
            <a:off x="5629275" y="2947600"/>
            <a:ext cx="1038224" cy="276225"/>
          </a:xfrm>
          <a:prstGeom prst="round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1200" b="1" i="0" dirty="0">
                <a:solidFill>
                  <a:schemeClr val="tx1"/>
                </a:solidFill>
                <a:latin typeface="Arial" charset="0"/>
              </a:rPr>
              <a:t>1</a:t>
            </a:r>
            <a:endParaRPr kumimoji="0" lang="it-IT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" name="Rettangolo arrotondato 24"/>
          <p:cNvSpPr/>
          <p:nvPr/>
        </p:nvSpPr>
        <p:spPr bwMode="auto">
          <a:xfrm>
            <a:off x="5629275" y="3324611"/>
            <a:ext cx="1038224" cy="276225"/>
          </a:xfrm>
          <a:prstGeom prst="round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1200" b="1" i="0" dirty="0">
                <a:solidFill>
                  <a:schemeClr val="tx1"/>
                </a:solidFill>
                <a:latin typeface="Arial" charset="0"/>
              </a:rPr>
              <a:t>5</a:t>
            </a:r>
            <a:endParaRPr kumimoji="0" lang="it-IT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6686549" y="2942450"/>
            <a:ext cx="6477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i="0" dirty="0">
                <a:solidFill>
                  <a:srgbClr val="074290"/>
                </a:solidFill>
              </a:rPr>
              <a:t>minimo</a:t>
            </a:r>
          </a:p>
        </p:txBody>
      </p:sp>
      <p:sp>
        <p:nvSpPr>
          <p:cNvPr id="27" name="CasellaDiTesto 26"/>
          <p:cNvSpPr txBox="1"/>
          <p:nvPr/>
        </p:nvSpPr>
        <p:spPr>
          <a:xfrm>
            <a:off x="6696074" y="3323450"/>
            <a:ext cx="8382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i="0" dirty="0">
                <a:solidFill>
                  <a:srgbClr val="074290"/>
                </a:solidFill>
              </a:rPr>
              <a:t>massimo</a:t>
            </a:r>
          </a:p>
        </p:txBody>
      </p:sp>
    </p:spTree>
    <p:extLst>
      <p:ext uri="{BB962C8B-B14F-4D97-AF65-F5344CB8AC3E}">
        <p14:creationId xmlns:p14="http://schemas.microsoft.com/office/powerpoint/2010/main" val="1446868548"/>
      </p:ext>
    </p:extLst>
  </p:cSld>
  <p:clrMapOvr>
    <a:masterClrMapping/>
  </p:clrMapOvr>
</p:sld>
</file>

<file path=ppt/theme/theme1.xml><?xml version="1.0" encoding="utf-8"?>
<a:theme xmlns:a="http://schemas.openxmlformats.org/drawingml/2006/main" name="Modello_Format_elear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yout C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1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1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layout CI 1">
        <a:dk1>
          <a:srgbClr val="000000"/>
        </a:dk1>
        <a:lt1>
          <a:srgbClr val="FFFFFF"/>
        </a:lt1>
        <a:dk2>
          <a:srgbClr val="6600CC"/>
        </a:dk2>
        <a:lt2>
          <a:srgbClr val="CCECFF"/>
        </a:lt2>
        <a:accent1>
          <a:srgbClr val="00FFCC"/>
        </a:accent1>
        <a:accent2>
          <a:srgbClr val="9933FF"/>
        </a:accent2>
        <a:accent3>
          <a:srgbClr val="B8AAE2"/>
        </a:accent3>
        <a:accent4>
          <a:srgbClr val="DADADA"/>
        </a:accent4>
        <a:accent5>
          <a:srgbClr val="AAFFE2"/>
        </a:accent5>
        <a:accent6>
          <a:srgbClr val="8A2DE7"/>
        </a:accent6>
        <a:hlink>
          <a:srgbClr val="660066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out CI 2">
        <a:dk1>
          <a:srgbClr val="660066"/>
        </a:dk1>
        <a:lt1>
          <a:srgbClr val="FFFFFF"/>
        </a:lt1>
        <a:dk2>
          <a:srgbClr val="FF00FF"/>
        </a:dk2>
        <a:lt2>
          <a:srgbClr val="FFCC99"/>
        </a:lt2>
        <a:accent1>
          <a:srgbClr val="99FF99"/>
        </a:accent1>
        <a:accent2>
          <a:srgbClr val="CC66FF"/>
        </a:accent2>
        <a:accent3>
          <a:srgbClr val="FFFFFF"/>
        </a:accent3>
        <a:accent4>
          <a:srgbClr val="560056"/>
        </a:accent4>
        <a:accent5>
          <a:srgbClr val="CAFFCA"/>
        </a:accent5>
        <a:accent6>
          <a:srgbClr val="B95CE7"/>
        </a:accent6>
        <a:hlink>
          <a:srgbClr val="FF99CC"/>
        </a:hlink>
        <a:folHlink>
          <a:srgbClr val="00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out CI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out CI 4">
        <a:dk1>
          <a:srgbClr val="000000"/>
        </a:dk1>
        <a:lt1>
          <a:srgbClr val="FFFFFF"/>
        </a:lt1>
        <a:dk2>
          <a:srgbClr val="CC0099"/>
        </a:dk2>
        <a:lt2>
          <a:srgbClr val="FFCCFF"/>
        </a:lt2>
        <a:accent1>
          <a:srgbClr val="00FF00"/>
        </a:accent1>
        <a:accent2>
          <a:srgbClr val="9933FF"/>
        </a:accent2>
        <a:accent3>
          <a:srgbClr val="E2AACA"/>
        </a:accent3>
        <a:accent4>
          <a:srgbClr val="DADADA"/>
        </a:accent4>
        <a:accent5>
          <a:srgbClr val="AAFFAA"/>
        </a:accent5>
        <a:accent6>
          <a:srgbClr val="8A2DE7"/>
        </a:accent6>
        <a:hlink>
          <a:srgbClr val="660066"/>
        </a:hlink>
        <a:folHlink>
          <a:srgbClr val="00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out CI 5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FF3300"/>
        </a:accent1>
        <a:accent2>
          <a:srgbClr val="777777"/>
        </a:accent2>
        <a:accent3>
          <a:srgbClr val="FFFFFF"/>
        </a:accent3>
        <a:accent4>
          <a:srgbClr val="000000"/>
        </a:accent4>
        <a:accent5>
          <a:srgbClr val="FFADAA"/>
        </a:accent5>
        <a:accent6>
          <a:srgbClr val="6B6B6B"/>
        </a:accent6>
        <a:hlink>
          <a:srgbClr val="1C3CA6"/>
        </a:hlink>
        <a:folHlink>
          <a:srgbClr val="1C3CA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Modello_Format_aula</Template>
  <TotalTime>286</TotalTime>
  <Words>546</Words>
  <Application>Microsoft Office PowerPoint</Application>
  <PresentationFormat>Presentazione su schermo (4:3)</PresentationFormat>
  <Paragraphs>183</Paragraphs>
  <Slides>5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1" baseType="lpstr">
      <vt:lpstr>Arial</vt:lpstr>
      <vt:lpstr>Arial Black</vt:lpstr>
      <vt:lpstr>Arial Narrow</vt:lpstr>
      <vt:lpstr>Times New Roman</vt:lpstr>
      <vt:lpstr>Wingdings</vt:lpstr>
      <vt:lpstr>Modello_Format_elearning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Poste Italiane S.p.A.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VERDICCHIO ROSANNA (RUO)</dc:creator>
  <cp:lastModifiedBy>FODDIS DANIELA (CA)</cp:lastModifiedBy>
  <cp:revision>41</cp:revision>
  <dcterms:created xsi:type="dcterms:W3CDTF">2019-08-30T10:26:29Z</dcterms:created>
  <dcterms:modified xsi:type="dcterms:W3CDTF">2023-01-19T15:06:51Z</dcterms:modified>
</cp:coreProperties>
</file>