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7"/>
  </p:notesMasterIdLst>
  <p:handoutMasterIdLst>
    <p:handoutMasterId r:id="rId8"/>
  </p:handoutMasterIdLst>
  <p:sldIdLst>
    <p:sldId id="523" r:id="rId2"/>
    <p:sldId id="526" r:id="rId3"/>
    <p:sldId id="525" r:id="rId4"/>
    <p:sldId id="527" r:id="rId5"/>
    <p:sldId id="528" r:id="rId6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F34B22DC-0FD2-4BFA-AB82-C98305A20D49}">
          <p14:sldIdLst>
            <p14:sldId id="523"/>
            <p14:sldId id="526"/>
            <p14:sldId id="525"/>
            <p14:sldId id="527"/>
            <p14:sldId id="52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643" userDrawn="1">
          <p15:clr>
            <a:srgbClr val="A4A3A4"/>
          </p15:clr>
        </p15:guide>
        <p15:guide id="4" orient="horz" pos="3855" userDrawn="1">
          <p15:clr>
            <a:srgbClr val="A4A3A4"/>
          </p15:clr>
        </p15:guide>
        <p15:guide id="5" pos="176" userDrawn="1">
          <p15:clr>
            <a:srgbClr val="A4A3A4"/>
          </p15:clr>
        </p15:guide>
        <p15:guide id="6" pos="55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BB"/>
    <a:srgbClr val="707173"/>
    <a:srgbClr val="3B3B3A"/>
    <a:srgbClr val="EFDC01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0" autoAdjust="0"/>
    <p:restoredTop sz="96238" autoAdjust="0"/>
  </p:normalViewPr>
  <p:slideViewPr>
    <p:cSldViewPr snapToGrid="0" showGuides="1">
      <p:cViewPr varScale="1">
        <p:scale>
          <a:sx n="113" d="100"/>
          <a:sy n="113" d="100"/>
        </p:scale>
        <p:origin x="-1584" y="-96"/>
      </p:cViewPr>
      <p:guideLst>
        <p:guide orient="horz" pos="2160"/>
        <p:guide orient="horz" pos="643"/>
        <p:guide orient="horz" pos="3855"/>
        <p:guide pos="2880"/>
        <p:guide pos="176"/>
        <p:guide pos="558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8" d="100"/>
          <a:sy n="98" d="100"/>
        </p:scale>
        <p:origin x="-3504" y="-96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27F44-93BE-4FB7-9E19-7A628A7EB4B3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D4E57-A626-483B-A2BF-7587629178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443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DB3C5-AE6C-4732-8E2E-E751C6E2559C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94A5F-BBD8-48D1-BFB7-ADE00A536A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80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9FFA28-F0E0-4C87-877A-96FCD18BF171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226306" name="Rectangle 2"/>
          <p:cNvSpPr txBox="1">
            <a:spLocks noGrp="1" noChangeArrowheads="1"/>
          </p:cNvSpPr>
          <p:nvPr/>
        </p:nvSpPr>
        <p:spPr bwMode="auto">
          <a:xfrm>
            <a:off x="22701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00" tIns="46250" rIns="92500" bIns="46250"/>
          <a:lstStyle/>
          <a:p>
            <a:pPr defTabSz="923786" eaLnBrk="0" hangingPunct="0"/>
            <a:r>
              <a:rPr lang="it-IT" sz="1200" dirty="0"/>
              <a:t>Titolo presentazione</a:t>
            </a:r>
          </a:p>
        </p:txBody>
      </p:sp>
      <p:sp>
        <p:nvSpPr>
          <p:cNvPr id="226307" name="Rectangle 3"/>
          <p:cNvSpPr txBox="1">
            <a:spLocks noGrp="1" noChangeArrowheads="1"/>
          </p:cNvSpPr>
          <p:nvPr/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00" tIns="46250" rIns="92500" bIns="46250"/>
          <a:lstStyle/>
          <a:p>
            <a:pPr algn="r" defTabSz="923786" eaLnBrk="0" hangingPunct="0"/>
            <a:fld id="{4EFFDB25-50D9-4F7B-B303-703E9A589851}" type="datetime1">
              <a:rPr lang="it-IT" sz="1200"/>
              <a:pPr algn="r" defTabSz="923786" eaLnBrk="0" hangingPunct="0"/>
              <a:t>11/07/2019</a:t>
            </a:fld>
            <a:endParaRPr lang="it-IT" sz="1200" dirty="0"/>
          </a:p>
        </p:txBody>
      </p:sp>
      <p:sp>
        <p:nvSpPr>
          <p:cNvPr id="226308" name="Rectangle 6"/>
          <p:cNvSpPr txBox="1">
            <a:spLocks noGrp="1" noChangeArrowheads="1"/>
          </p:cNvSpPr>
          <p:nvPr/>
        </p:nvSpPr>
        <p:spPr bwMode="auto">
          <a:xfrm>
            <a:off x="227013" y="9429751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00" tIns="46250" rIns="92500" bIns="46250" anchor="b"/>
          <a:lstStyle/>
          <a:p>
            <a:pPr defTabSz="923786" eaLnBrk="0" hangingPunct="0"/>
            <a:r>
              <a:rPr lang="it-IT" sz="1200" dirty="0"/>
              <a:t>Versione: </a:t>
            </a:r>
          </a:p>
        </p:txBody>
      </p:sp>
      <p:sp>
        <p:nvSpPr>
          <p:cNvPr id="226309" name="Rectangle 7"/>
          <p:cNvSpPr txBox="1">
            <a:spLocks noGrp="1" noChangeArrowheads="1"/>
          </p:cNvSpPr>
          <p:nvPr/>
        </p:nvSpPr>
        <p:spPr bwMode="auto">
          <a:xfrm>
            <a:off x="3851275" y="942975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00" tIns="46250" rIns="92500" bIns="46250" anchor="b"/>
          <a:lstStyle/>
          <a:p>
            <a:pPr algn="r" defTabSz="923786" eaLnBrk="0" hangingPunct="0"/>
            <a:fld id="{BB6E9234-0368-4FC7-A34C-0542E4426624}" type="slidenum">
              <a:rPr lang="it-IT" sz="1200"/>
              <a:pPr algn="r" defTabSz="923786" eaLnBrk="0" hangingPunct="0"/>
              <a:t>1</a:t>
            </a:fld>
            <a:endParaRPr lang="it-IT" sz="1200" dirty="0"/>
          </a:p>
        </p:txBody>
      </p:sp>
      <p:sp>
        <p:nvSpPr>
          <p:cNvPr id="226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19513"/>
          </a:xfrm>
          <a:ln/>
        </p:spPr>
      </p:sp>
      <p:sp>
        <p:nvSpPr>
          <p:cNvPr id="2263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716463"/>
            <a:ext cx="4987925" cy="4464050"/>
          </a:xfrm>
          <a:noFill/>
          <a:ln/>
        </p:spPr>
        <p:txBody>
          <a:bodyPr lIns="92500" tIns="46250" rIns="92500" bIns="46250"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712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ertina + Imm GI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9" name="Rettangolo 28"/>
          <p:cNvSpPr/>
          <p:nvPr/>
        </p:nvSpPr>
        <p:spPr>
          <a:xfrm>
            <a:off x="4877991" y="4105202"/>
            <a:ext cx="4000500" cy="146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4878221" y="836613"/>
            <a:ext cx="4000500" cy="23876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TITOLO SEZIONE</a:t>
            </a:r>
          </a:p>
        </p:txBody>
      </p:sp>
      <p:sp>
        <p:nvSpPr>
          <p:cNvPr id="2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4878221" y="3582918"/>
            <a:ext cx="4000500" cy="646331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1800" b="1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SOTTOTITOLO</a:t>
            </a:r>
          </a:p>
        </p:txBody>
      </p:sp>
      <p:cxnSp>
        <p:nvCxnSpPr>
          <p:cNvPr id="26" name="Connettore diritto 25"/>
          <p:cNvCxnSpPr/>
          <p:nvPr/>
        </p:nvCxnSpPr>
        <p:spPr>
          <a:xfrm flipV="1">
            <a:off x="4586097" y="3351192"/>
            <a:ext cx="4000500" cy="14381"/>
          </a:xfrm>
          <a:prstGeom prst="line">
            <a:avLst/>
          </a:prstGeom>
          <a:ln w="254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/>
          <p:cNvCxnSpPr/>
          <p:nvPr/>
        </p:nvCxnSpPr>
        <p:spPr>
          <a:xfrm>
            <a:off x="4878221" y="5661025"/>
            <a:ext cx="400050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gnaposto testo 23"/>
          <p:cNvSpPr>
            <a:spLocks noGrp="1"/>
          </p:cNvSpPr>
          <p:nvPr>
            <p:ph type="body" sz="quarter" idx="13" hasCustomPrompt="1"/>
          </p:nvPr>
        </p:nvSpPr>
        <p:spPr>
          <a:xfrm>
            <a:off x="4877991" y="4321251"/>
            <a:ext cx="4000500" cy="7254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tabLst/>
              <a:defRPr lang="it-IT" sz="1350" dirty="0" smtClean="0">
                <a:solidFill>
                  <a:schemeClr val="tx1"/>
                </a:solidFill>
              </a:defRPr>
            </a:lvl1pPr>
          </a:lstStyle>
          <a:p>
            <a:pPr marL="171450" lvl="0" indent="-171450"/>
            <a:r>
              <a:rPr lang="it-IT" dirty="0"/>
              <a:t>NOTE</a:t>
            </a:r>
          </a:p>
        </p:txBody>
      </p:sp>
      <p:sp>
        <p:nvSpPr>
          <p:cNvPr id="31" name="Segnaposto immagine 30"/>
          <p:cNvSpPr>
            <a:spLocks noGrp="1"/>
          </p:cNvSpPr>
          <p:nvPr>
            <p:ph type="pic" sz="quarter" idx="14"/>
          </p:nvPr>
        </p:nvSpPr>
        <p:spPr>
          <a:xfrm>
            <a:off x="-230" y="0"/>
            <a:ext cx="4572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700"/>
            </a:lvl1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424777" y="6498212"/>
            <a:ext cx="2161822" cy="3597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19" name="Rettangolo 18"/>
          <p:cNvSpPr/>
          <p:nvPr/>
        </p:nvSpPr>
        <p:spPr>
          <a:xfrm>
            <a:off x="8586598" y="5433348"/>
            <a:ext cx="73010" cy="359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20" name="Rettangolo 19"/>
          <p:cNvSpPr/>
          <p:nvPr/>
        </p:nvSpPr>
        <p:spPr>
          <a:xfrm>
            <a:off x="8659606" y="6498206"/>
            <a:ext cx="484394" cy="359794"/>
          </a:xfrm>
          <a:prstGeom prst="rect">
            <a:avLst/>
          </a:prstGeom>
          <a:solidFill>
            <a:srgbClr val="707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14" name="Rettangolo 13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6" name="Rettangolo 15"/>
          <p:cNvSpPr/>
          <p:nvPr userDrawn="1"/>
        </p:nvSpPr>
        <p:spPr>
          <a:xfrm>
            <a:off x="4877991" y="4105202"/>
            <a:ext cx="4000500" cy="146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schemeClr val="tx1"/>
              </a:solidFill>
            </a:endParaRPr>
          </a:p>
        </p:txBody>
      </p:sp>
      <p:cxnSp>
        <p:nvCxnSpPr>
          <p:cNvPr id="18" name="Connettore diritto 17"/>
          <p:cNvCxnSpPr/>
          <p:nvPr userDrawn="1"/>
        </p:nvCxnSpPr>
        <p:spPr>
          <a:xfrm flipV="1">
            <a:off x="4586097" y="3351192"/>
            <a:ext cx="4000500" cy="14381"/>
          </a:xfrm>
          <a:prstGeom prst="line">
            <a:avLst/>
          </a:prstGeom>
          <a:ln w="254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/>
          <p:cNvCxnSpPr/>
          <p:nvPr userDrawn="1"/>
        </p:nvCxnSpPr>
        <p:spPr>
          <a:xfrm>
            <a:off x="4878221" y="5661025"/>
            <a:ext cx="400050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 userDrawn="1"/>
        </p:nvSpPr>
        <p:spPr>
          <a:xfrm>
            <a:off x="6753225" y="6498212"/>
            <a:ext cx="1833374" cy="3597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24" name="Rettangolo 23"/>
          <p:cNvSpPr/>
          <p:nvPr userDrawn="1"/>
        </p:nvSpPr>
        <p:spPr>
          <a:xfrm>
            <a:off x="8586598" y="5433348"/>
            <a:ext cx="73010" cy="359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30" name="Rettangolo 29"/>
          <p:cNvSpPr/>
          <p:nvPr userDrawn="1"/>
        </p:nvSpPr>
        <p:spPr>
          <a:xfrm>
            <a:off x="8659606" y="6498206"/>
            <a:ext cx="484394" cy="359794"/>
          </a:xfrm>
          <a:prstGeom prst="rect">
            <a:avLst/>
          </a:prstGeom>
          <a:solidFill>
            <a:srgbClr val="707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6424777" y="6497638"/>
            <a:ext cx="2161820" cy="360362"/>
          </a:xfrm>
        </p:spPr>
        <p:txBody>
          <a:bodyPr anchor="ctr">
            <a:noAutofit/>
          </a:bodyPr>
          <a:lstStyle>
            <a:lvl1pPr marL="0" indent="0">
              <a:buNone/>
              <a:defRPr sz="675"/>
            </a:lvl1pPr>
            <a:lvl2pPr marL="342900" indent="0">
              <a:buNone/>
              <a:defRPr sz="600"/>
            </a:lvl2pPr>
            <a:lvl3pPr marL="685800" indent="0">
              <a:buNone/>
              <a:defRPr sz="525"/>
            </a:lvl3pPr>
            <a:lvl4pPr marL="1028700" indent="0">
              <a:buNone/>
              <a:defRPr sz="450"/>
            </a:lvl4pPr>
            <a:lvl5pPr marL="1371600" indent="0">
              <a:buNone/>
              <a:defRPr sz="450"/>
            </a:lvl5pPr>
          </a:lstStyle>
          <a:p>
            <a:pPr lvl="0"/>
            <a:r>
              <a:rPr lang="it-IT" dirty="0"/>
              <a:t>RUO CORPORATE UNIVERSIT</a:t>
            </a:r>
          </a:p>
        </p:txBody>
      </p:sp>
      <p:pic>
        <p:nvPicPr>
          <p:cNvPr id="33" name="Immagine 32" descr="PI_logo_o_RGB_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0465" y="6497638"/>
            <a:ext cx="1781708" cy="357988"/>
          </a:xfrm>
          <a:custGeom>
            <a:avLst/>
            <a:gdLst>
              <a:gd name="connsiteX0" fmla="*/ 0 w 1801564"/>
              <a:gd name="connsiteY0" fmla="*/ 0 h 359791"/>
              <a:gd name="connsiteX1" fmla="*/ 1801564 w 1801564"/>
              <a:gd name="connsiteY1" fmla="*/ 0 h 359791"/>
              <a:gd name="connsiteX2" fmla="*/ 1801564 w 1801564"/>
              <a:gd name="connsiteY2" fmla="*/ 359791 h 359791"/>
              <a:gd name="connsiteX3" fmla="*/ 0 w 1801564"/>
              <a:gd name="connsiteY3" fmla="*/ 359791 h 35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1564" h="359791">
                <a:moveTo>
                  <a:pt x="0" y="0"/>
                </a:moveTo>
                <a:lnTo>
                  <a:pt x="1801564" y="0"/>
                </a:lnTo>
                <a:lnTo>
                  <a:pt x="1801564" y="359791"/>
                </a:lnTo>
                <a:lnTo>
                  <a:pt x="0" y="35979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0317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6"/>
          </p:nvPr>
        </p:nvSpPr>
        <p:spPr>
          <a:xfrm>
            <a:off x="8658417" y="6498211"/>
            <a:ext cx="484394" cy="359791"/>
          </a:xfrm>
          <a:prstGeom prst="rect">
            <a:avLst/>
          </a:prstGeom>
        </p:spPr>
        <p:txBody>
          <a:bodyPr/>
          <a:lstStyle/>
          <a:p>
            <a:fld id="{B87FA73C-A7EE-4241-A631-441DFD16C2E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278608" y="35496"/>
            <a:ext cx="8563940" cy="3589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Titolo SLIDE (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max</a:t>
            </a:r>
            <a:r>
              <a:rPr lang="it-IT" dirty="0"/>
              <a:t> 18, </a:t>
            </a:r>
            <a:r>
              <a:rPr lang="it-IT" dirty="0" err="1"/>
              <a:t>bold</a:t>
            </a:r>
            <a:r>
              <a:rPr lang="it-IT" dirty="0"/>
              <a:t>, maiuscolo, blu, </a:t>
            </a:r>
            <a:r>
              <a:rPr lang="it-IT" dirty="0" err="1"/>
              <a:t>max</a:t>
            </a:r>
            <a:r>
              <a:rPr lang="it-IT" dirty="0"/>
              <a:t> 2 righe)</a:t>
            </a:r>
          </a:p>
        </p:txBody>
      </p:sp>
      <p:sp>
        <p:nvSpPr>
          <p:cNvPr id="11" name="Segnaposto testo 24"/>
          <p:cNvSpPr>
            <a:spLocks noGrp="1"/>
          </p:cNvSpPr>
          <p:nvPr>
            <p:ph type="body" sz="quarter" idx="15" hasCustomPrompt="1"/>
          </p:nvPr>
        </p:nvSpPr>
        <p:spPr>
          <a:xfrm>
            <a:off x="278608" y="360575"/>
            <a:ext cx="8563940" cy="3857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it-IT" dirty="0"/>
              <a:t>SOTTOTITOLO (corpo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max</a:t>
            </a:r>
            <a:r>
              <a:rPr lang="it-IT" dirty="0"/>
              <a:t> 14, maiuscolo, blu, </a:t>
            </a:r>
            <a:r>
              <a:rPr lang="it-IT" dirty="0" err="1"/>
              <a:t>max</a:t>
            </a:r>
            <a:r>
              <a:rPr lang="it-IT" dirty="0"/>
              <a:t> 1 riga)</a:t>
            </a:r>
          </a:p>
        </p:txBody>
      </p:sp>
    </p:spTree>
    <p:extLst>
      <p:ext uri="{BB962C8B-B14F-4D97-AF65-F5344CB8AC3E}">
        <p14:creationId xmlns:p14="http://schemas.microsoft.com/office/powerpoint/2010/main" val="84354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" y="62865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8658417" y="6498211"/>
            <a:ext cx="484394" cy="359791"/>
          </a:xfrm>
          <a:prstGeom prst="rect">
            <a:avLst/>
          </a:prstGeom>
        </p:spPr>
        <p:txBody>
          <a:bodyPr/>
          <a:lstStyle/>
          <a:p>
            <a:fld id="{B87FA73C-A7EE-4241-A631-441DFD16C2E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1" y="62865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225340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" y="628650"/>
            <a:ext cx="725090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8658417" y="6498211"/>
            <a:ext cx="484394" cy="359791"/>
          </a:xfrm>
          <a:prstGeom prst="rect">
            <a:avLst/>
          </a:prstGeom>
        </p:spPr>
        <p:txBody>
          <a:bodyPr/>
          <a:lstStyle/>
          <a:p>
            <a:fld id="{B87FA73C-A7EE-4241-A631-441DFD16C2E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rgbClr val="EEDC1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5" name="Immagine 4" descr="pi_rgb_nobkg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2" y="2854719"/>
            <a:ext cx="3009899" cy="810177"/>
          </a:xfrm>
          <a:prstGeom prst="rect">
            <a:avLst/>
          </a:prstGeom>
        </p:spPr>
      </p:pic>
      <p:pic>
        <p:nvPicPr>
          <p:cNvPr id="6" name="Immagine 5" descr="social_pos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88" y="3858047"/>
            <a:ext cx="1557826" cy="238646"/>
          </a:xfrm>
          <a:prstGeom prst="rect">
            <a:avLst/>
          </a:prstGeom>
        </p:spPr>
      </p:pic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1762125" y="5588003"/>
            <a:ext cx="5619750" cy="52546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100" baseline="0"/>
            </a:lvl1pPr>
          </a:lstStyle>
          <a:p>
            <a:pPr lvl="0"/>
            <a:r>
              <a:rPr lang="it-IT" dirty="0"/>
              <a:t>Rispetta l’ambiente: NON MI STAMPARE </a:t>
            </a:r>
          </a:p>
        </p:txBody>
      </p:sp>
      <p:sp>
        <p:nvSpPr>
          <p:cNvPr id="9" name="Rettangolo 8"/>
          <p:cNvSpPr/>
          <p:nvPr userDrawn="1"/>
        </p:nvSpPr>
        <p:spPr>
          <a:xfrm>
            <a:off x="1" y="628650"/>
            <a:ext cx="725090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10" name="Rettangolo 9"/>
          <p:cNvSpPr/>
          <p:nvPr userDrawn="1"/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rgbClr val="EEDC1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11" name="Immagine 10" descr="pi_rgb_nobkg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23" y="2780357"/>
            <a:ext cx="4076753" cy="812902"/>
          </a:xfrm>
          <a:prstGeom prst="rect">
            <a:avLst/>
          </a:prstGeom>
        </p:spPr>
      </p:pic>
      <p:pic>
        <p:nvPicPr>
          <p:cNvPr id="12" name="Immagine 11" descr="social_pos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134" y="3783686"/>
            <a:ext cx="2109730" cy="23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375525" y="-390525"/>
            <a:ext cx="184150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it-IT" sz="2800">
              <a:latin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8313" y="6583363"/>
            <a:ext cx="8429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it-IT" sz="1200">
              <a:solidFill>
                <a:srgbClr val="074290"/>
              </a:solidFill>
              <a:latin typeface="Arial" pitchFamily="34" charset="0"/>
            </a:endParaRPr>
          </a:p>
        </p:txBody>
      </p:sp>
      <p:pic>
        <p:nvPicPr>
          <p:cNvPr id="4" name="Picture 6" descr="Footer-giallo-v42"/>
          <p:cNvPicPr>
            <a:picLocks noChangeAspect="1" noChangeArrowheads="1"/>
          </p:cNvPicPr>
          <p:nvPr/>
        </p:nvPicPr>
        <p:blipFill>
          <a:blip r:embed="rId2"/>
          <a:srcRect l="19975" r="-1865" b="1030"/>
          <a:stretch>
            <a:fillRect/>
          </a:stretch>
        </p:blipFill>
        <p:spPr bwMode="auto">
          <a:xfrm>
            <a:off x="220663" y="6202363"/>
            <a:ext cx="91440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ead-giallo-v42"/>
          <p:cNvPicPr>
            <a:picLocks noChangeAspect="1" noChangeArrowheads="1"/>
          </p:cNvPicPr>
          <p:nvPr/>
        </p:nvPicPr>
        <p:blipFill>
          <a:blip r:embed="rId3"/>
          <a:srcRect l="3285" r="34215" b="4851"/>
          <a:stretch>
            <a:fillRect/>
          </a:stretch>
        </p:blipFill>
        <p:spPr bwMode="auto">
          <a:xfrm>
            <a:off x="0" y="0"/>
            <a:ext cx="61912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bolli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38" y="6289675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614363" y="6351588"/>
            <a:ext cx="4894262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it-IT" sz="1000" dirty="0">
              <a:solidFill>
                <a:srgbClr val="B2B2B2"/>
              </a:solidFill>
            </a:endParaRPr>
          </a:p>
          <a:p>
            <a:pPr>
              <a:defRPr/>
            </a:pPr>
            <a:r>
              <a:rPr lang="it-IT" sz="1000" b="1" dirty="0">
                <a:solidFill>
                  <a:srgbClr val="B2B2B2"/>
                </a:solidFill>
              </a:rPr>
              <a:t>RUO - CU </a:t>
            </a:r>
            <a:endParaRPr lang="it-IT" sz="1000" b="1" i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81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6" descr="Prima_footer-giallo-v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25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2" descr="Prima_head-giallo-v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"/>
            <a:ext cx="91440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5" descr="bolli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38" y="6289675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8"/>
          <p:cNvSpPr txBox="1">
            <a:spLocks noChangeArrowheads="1"/>
          </p:cNvSpPr>
          <p:nvPr/>
        </p:nvSpPr>
        <p:spPr bwMode="auto">
          <a:xfrm>
            <a:off x="4067175" y="6353175"/>
            <a:ext cx="5076825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600" i="1">
                <a:solidFill>
                  <a:schemeClr val="accent1"/>
                </a:solidFill>
                <a:latin typeface="Arial Narrow" pitchFamily="34" charset="0"/>
              </a:defRPr>
            </a:lvl1pPr>
            <a:lvl2pPr marL="742950" indent="-285750">
              <a:defRPr sz="1600" i="1">
                <a:solidFill>
                  <a:schemeClr val="accent1"/>
                </a:solidFill>
                <a:latin typeface="Arial Narrow" pitchFamily="34" charset="0"/>
              </a:defRPr>
            </a:lvl2pPr>
            <a:lvl3pPr marL="1143000" indent="-228600">
              <a:defRPr sz="1600" i="1">
                <a:solidFill>
                  <a:schemeClr val="accent1"/>
                </a:solidFill>
                <a:latin typeface="Arial Narrow" pitchFamily="34" charset="0"/>
              </a:defRPr>
            </a:lvl3pPr>
            <a:lvl4pPr marL="1600200" indent="-228600">
              <a:defRPr sz="1600" i="1">
                <a:solidFill>
                  <a:schemeClr val="accent1"/>
                </a:solidFill>
                <a:latin typeface="Arial Narrow" pitchFamily="34" charset="0"/>
              </a:defRPr>
            </a:lvl4pPr>
            <a:lvl5pPr marL="2057400" indent="-228600">
              <a:defRPr sz="1600" i="1">
                <a:solidFill>
                  <a:schemeClr val="accent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accent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accent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accent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accent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it-IT" sz="1000" i="0" dirty="0">
              <a:solidFill>
                <a:srgbClr val="074290"/>
              </a:solidFill>
              <a:latin typeface="Arial" charset="0"/>
            </a:endParaRPr>
          </a:p>
          <a:p>
            <a:pPr>
              <a:defRPr/>
            </a:pPr>
            <a:r>
              <a:rPr lang="it-IT" sz="1000" b="1" i="0" dirty="0">
                <a:solidFill>
                  <a:srgbClr val="074290"/>
                </a:solidFill>
                <a:latin typeface="Arial" charset="0"/>
              </a:rPr>
              <a:t>RUO – </a:t>
            </a:r>
            <a:r>
              <a:rPr lang="it-IT" sz="1000" b="1" i="0">
                <a:solidFill>
                  <a:srgbClr val="074290"/>
                </a:solidFill>
                <a:latin typeface="Arial" charset="0"/>
              </a:rPr>
              <a:t>FSRU </a:t>
            </a:r>
            <a:endParaRPr lang="it-IT" sz="1000" b="1" dirty="0">
              <a:solidFill>
                <a:srgbClr val="074290"/>
              </a:solidFill>
              <a:latin typeface="Arial" charset="0"/>
            </a:endParaRPr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ctrTitle"/>
          </p:nvPr>
        </p:nvSpPr>
        <p:spPr>
          <a:xfrm>
            <a:off x="250825" y="1700213"/>
            <a:ext cx="8569325" cy="24384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ct val="50000"/>
              </a:spcBef>
              <a:defRPr sz="4000">
                <a:latin typeface="Arial Black" pitchFamily="34" charset="0"/>
              </a:defRPr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11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17913"/>
            <a:ext cx="6769100" cy="175577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ct val="50000"/>
              </a:spcBef>
              <a:buFontTx/>
              <a:buNone/>
              <a:defRPr sz="2400" b="1"/>
            </a:lvl1pPr>
          </a:lstStyle>
          <a:p>
            <a:r>
              <a:rPr lang="en-US"/>
              <a:t>Fare clic per modificare lo stile del sottotitolo dello schema</a:t>
            </a:r>
          </a:p>
        </p:txBody>
      </p:sp>
      <p:sp>
        <p:nvSpPr>
          <p:cNvPr id="8" name="Rectangle 6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427788" y="6351588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0">
                <a:solidFill>
                  <a:srgbClr val="07429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38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ertina GI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366733" y="3557228"/>
            <a:ext cx="7169663" cy="146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0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6733" y="810926"/>
            <a:ext cx="7169663" cy="2387600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66733" y="3557231"/>
            <a:ext cx="7169663" cy="64633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l">
              <a:buNone/>
              <a:defRPr sz="1800" b="1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sottotitolo</a:t>
            </a:r>
          </a:p>
        </p:txBody>
      </p:sp>
      <p:cxnSp>
        <p:nvCxnSpPr>
          <p:cNvPr id="17" name="Connettore diritto 16"/>
          <p:cNvCxnSpPr/>
          <p:nvPr/>
        </p:nvCxnSpPr>
        <p:spPr>
          <a:xfrm>
            <a:off x="366733" y="3465226"/>
            <a:ext cx="7169663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>
            <a:off x="366733" y="5113051"/>
            <a:ext cx="7169663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egnaposto testo 23"/>
          <p:cNvSpPr>
            <a:spLocks noGrp="1"/>
          </p:cNvSpPr>
          <p:nvPr>
            <p:ph type="body" sz="quarter" idx="13" hasCustomPrompt="1"/>
          </p:nvPr>
        </p:nvSpPr>
        <p:spPr>
          <a:xfrm>
            <a:off x="366503" y="4295564"/>
            <a:ext cx="7169663" cy="7254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tabLst/>
              <a:defRPr lang="it-IT" sz="1350" dirty="0" smtClean="0">
                <a:solidFill>
                  <a:schemeClr val="tx1"/>
                </a:solidFill>
              </a:defRPr>
            </a:lvl1pPr>
          </a:lstStyle>
          <a:p>
            <a:pPr marL="171450" lvl="0" indent="-171450"/>
            <a:r>
              <a:rPr lang="it-IT" dirty="0"/>
              <a:t>NOTE</a:t>
            </a:r>
          </a:p>
        </p:txBody>
      </p:sp>
      <p:cxnSp>
        <p:nvCxnSpPr>
          <p:cNvPr id="26" name="Connettore diritto 25"/>
          <p:cNvCxnSpPr/>
          <p:nvPr/>
        </p:nvCxnSpPr>
        <p:spPr>
          <a:xfrm>
            <a:off x="-1" y="3304055"/>
            <a:ext cx="8586598" cy="0"/>
          </a:xfrm>
          <a:prstGeom prst="line">
            <a:avLst/>
          </a:prstGeom>
          <a:ln w="50800" cap="flat">
            <a:solidFill>
              <a:schemeClr val="accent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32"/>
          <p:cNvSpPr/>
          <p:nvPr/>
        </p:nvSpPr>
        <p:spPr>
          <a:xfrm>
            <a:off x="2398354" y="6498212"/>
            <a:ext cx="6188243" cy="3597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34" name="Rettangolo 33"/>
          <p:cNvSpPr/>
          <p:nvPr/>
        </p:nvSpPr>
        <p:spPr>
          <a:xfrm rot="10800000">
            <a:off x="-1" y="6498212"/>
            <a:ext cx="469842" cy="359788"/>
          </a:xfrm>
          <a:prstGeom prst="rect">
            <a:avLst/>
          </a:prstGeom>
          <a:solidFill>
            <a:srgbClr val="EFD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37" name="Rettangolo 36"/>
          <p:cNvSpPr/>
          <p:nvPr/>
        </p:nvSpPr>
        <p:spPr>
          <a:xfrm>
            <a:off x="8586598" y="6498209"/>
            <a:ext cx="73010" cy="359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38" name="Rettangolo 37"/>
          <p:cNvSpPr/>
          <p:nvPr/>
        </p:nvSpPr>
        <p:spPr>
          <a:xfrm>
            <a:off x="8659606" y="6498206"/>
            <a:ext cx="484394" cy="359794"/>
          </a:xfrm>
          <a:prstGeom prst="rect">
            <a:avLst/>
          </a:prstGeom>
          <a:solidFill>
            <a:srgbClr val="707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cxnSp>
        <p:nvCxnSpPr>
          <p:cNvPr id="14" name="Connettore diritto 13"/>
          <p:cNvCxnSpPr/>
          <p:nvPr/>
        </p:nvCxnSpPr>
        <p:spPr>
          <a:xfrm>
            <a:off x="8658417" y="3304055"/>
            <a:ext cx="485584" cy="0"/>
          </a:xfrm>
          <a:prstGeom prst="line">
            <a:avLst/>
          </a:prstGeom>
          <a:ln w="50800" cap="flat">
            <a:solidFill>
              <a:srgbClr val="70717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 userDrawn="1"/>
        </p:nvSpPr>
        <p:spPr>
          <a:xfrm>
            <a:off x="366733" y="3557228"/>
            <a:ext cx="7169663" cy="146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00">
              <a:solidFill>
                <a:schemeClr val="tx1"/>
              </a:solidFill>
            </a:endParaRPr>
          </a:p>
        </p:txBody>
      </p:sp>
      <p:cxnSp>
        <p:nvCxnSpPr>
          <p:cNvPr id="16" name="Connettore diritto 15"/>
          <p:cNvCxnSpPr/>
          <p:nvPr userDrawn="1"/>
        </p:nvCxnSpPr>
        <p:spPr>
          <a:xfrm>
            <a:off x="366733" y="3465226"/>
            <a:ext cx="7169663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/>
          <p:cNvCxnSpPr/>
          <p:nvPr userDrawn="1"/>
        </p:nvCxnSpPr>
        <p:spPr>
          <a:xfrm>
            <a:off x="366733" y="5113051"/>
            <a:ext cx="7169663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/>
          <p:cNvCxnSpPr/>
          <p:nvPr userDrawn="1"/>
        </p:nvCxnSpPr>
        <p:spPr>
          <a:xfrm>
            <a:off x="-1" y="3304055"/>
            <a:ext cx="8586598" cy="0"/>
          </a:xfrm>
          <a:prstGeom prst="line">
            <a:avLst/>
          </a:prstGeom>
          <a:ln w="50800" cap="flat">
            <a:solidFill>
              <a:schemeClr val="accent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 userDrawn="1"/>
        </p:nvSpPr>
        <p:spPr>
          <a:xfrm rot="10800000">
            <a:off x="-1" y="6498212"/>
            <a:ext cx="469842" cy="359788"/>
          </a:xfrm>
          <a:prstGeom prst="rect">
            <a:avLst/>
          </a:prstGeom>
          <a:solidFill>
            <a:srgbClr val="EFD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27" name="Rettangolo 26"/>
          <p:cNvSpPr/>
          <p:nvPr userDrawn="1"/>
        </p:nvSpPr>
        <p:spPr>
          <a:xfrm>
            <a:off x="8586598" y="6498209"/>
            <a:ext cx="73010" cy="359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28" name="Rettangolo 27"/>
          <p:cNvSpPr/>
          <p:nvPr userDrawn="1"/>
        </p:nvSpPr>
        <p:spPr>
          <a:xfrm>
            <a:off x="8659606" y="6498206"/>
            <a:ext cx="484394" cy="359794"/>
          </a:xfrm>
          <a:prstGeom prst="rect">
            <a:avLst/>
          </a:prstGeom>
          <a:solidFill>
            <a:srgbClr val="707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cxnSp>
        <p:nvCxnSpPr>
          <p:cNvPr id="29" name="Connettore diritto 28"/>
          <p:cNvCxnSpPr/>
          <p:nvPr userDrawn="1"/>
        </p:nvCxnSpPr>
        <p:spPr>
          <a:xfrm>
            <a:off x="8658417" y="3304055"/>
            <a:ext cx="485584" cy="0"/>
          </a:xfrm>
          <a:prstGeom prst="line">
            <a:avLst/>
          </a:prstGeom>
          <a:ln w="50800" cap="flat">
            <a:solidFill>
              <a:srgbClr val="70717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2398353" y="6497638"/>
            <a:ext cx="5958247" cy="360362"/>
          </a:xfrm>
        </p:spPr>
        <p:txBody>
          <a:bodyPr anchor="ctr">
            <a:noAutofit/>
          </a:bodyPr>
          <a:lstStyle>
            <a:lvl1pPr marL="0" indent="0">
              <a:buNone/>
              <a:defRPr sz="675"/>
            </a:lvl1pPr>
            <a:lvl2pPr marL="342900" indent="0">
              <a:buNone/>
              <a:defRPr sz="600"/>
            </a:lvl2pPr>
            <a:lvl3pPr marL="685800" indent="0">
              <a:buNone/>
              <a:defRPr sz="525"/>
            </a:lvl3pPr>
            <a:lvl4pPr marL="1028700" indent="0">
              <a:buNone/>
              <a:defRPr sz="450"/>
            </a:lvl4pPr>
            <a:lvl5pPr marL="1371600" indent="0">
              <a:buNone/>
              <a:defRPr sz="450"/>
            </a:lvl5pPr>
          </a:lstStyle>
          <a:p>
            <a:pPr lvl="0"/>
            <a:r>
              <a:rPr lang="it-IT" dirty="0"/>
              <a:t>RUO CORPORATE UNIVERSITY</a:t>
            </a:r>
          </a:p>
        </p:txBody>
      </p:sp>
      <p:pic>
        <p:nvPicPr>
          <p:cNvPr id="31" name="Immagine 30" descr="PI_logo_o_RGB_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042" y="6497638"/>
            <a:ext cx="1781708" cy="357988"/>
          </a:xfrm>
          <a:custGeom>
            <a:avLst/>
            <a:gdLst>
              <a:gd name="connsiteX0" fmla="*/ 0 w 1801564"/>
              <a:gd name="connsiteY0" fmla="*/ 0 h 359791"/>
              <a:gd name="connsiteX1" fmla="*/ 1801564 w 1801564"/>
              <a:gd name="connsiteY1" fmla="*/ 0 h 359791"/>
              <a:gd name="connsiteX2" fmla="*/ 1801564 w 1801564"/>
              <a:gd name="connsiteY2" fmla="*/ 359791 h 359791"/>
              <a:gd name="connsiteX3" fmla="*/ 0 w 1801564"/>
              <a:gd name="connsiteY3" fmla="*/ 359791 h 35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1564" h="359791">
                <a:moveTo>
                  <a:pt x="0" y="0"/>
                </a:moveTo>
                <a:lnTo>
                  <a:pt x="1801564" y="0"/>
                </a:lnTo>
                <a:lnTo>
                  <a:pt x="1801564" y="359791"/>
                </a:lnTo>
                <a:lnTo>
                  <a:pt x="0" y="35979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91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magine Pagina Int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baseline="0"/>
            </a:lvl1pPr>
          </a:lstStyle>
          <a:p>
            <a:r>
              <a:rPr lang="it-IT" dirty="0"/>
              <a:t>IMMAGINE A PAGINA INTERA</a:t>
            </a:r>
          </a:p>
          <a:p>
            <a:r>
              <a:rPr lang="it-IT" dirty="0"/>
              <a:t>Cliccare per inserire</a:t>
            </a:r>
          </a:p>
        </p:txBody>
      </p:sp>
    </p:spTree>
    <p:extLst>
      <p:ext uri="{BB962C8B-B14F-4D97-AF65-F5344CB8AC3E}">
        <p14:creationId xmlns:p14="http://schemas.microsoft.com/office/powerpoint/2010/main" val="424370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STD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78608" y="35496"/>
            <a:ext cx="8563940" cy="3589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Titolo SLIDE (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max</a:t>
            </a:r>
            <a:r>
              <a:rPr lang="it-IT" dirty="0"/>
              <a:t> 18, </a:t>
            </a:r>
            <a:r>
              <a:rPr lang="it-IT" dirty="0" err="1"/>
              <a:t>bold</a:t>
            </a:r>
            <a:r>
              <a:rPr lang="it-IT" dirty="0"/>
              <a:t>, maiuscolo, blu, </a:t>
            </a:r>
            <a:r>
              <a:rPr lang="it-IT" dirty="0" err="1"/>
              <a:t>max</a:t>
            </a:r>
            <a:r>
              <a:rPr lang="it-IT" dirty="0"/>
              <a:t> 2 righe)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278607" y="1016002"/>
            <a:ext cx="8586788" cy="5097463"/>
          </a:xfrm>
          <a:prstGeom prst="rect">
            <a:avLst/>
          </a:prstGeom>
          <a:ln w="25400" cap="rnd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707173"/>
              </a:buClr>
              <a:defRPr lang="it-IT" sz="1500" dirty="0" smtClean="0"/>
            </a:lvl1pPr>
            <a:lvl2pPr>
              <a:buClr>
                <a:srgbClr val="707173"/>
              </a:buClr>
              <a:defRPr lang="it-IT" sz="1350" dirty="0" smtClean="0"/>
            </a:lvl2pPr>
            <a:lvl3pPr marL="807244" indent="-121444">
              <a:buClr>
                <a:srgbClr val="707173"/>
              </a:buClr>
              <a:defRPr lang="it-IT" sz="1200" dirty="0" smtClean="0"/>
            </a:lvl3pPr>
            <a:lvl4pPr marL="1143000" indent="-114300">
              <a:buClr>
                <a:srgbClr val="707173"/>
              </a:buClr>
              <a:defRPr lang="it-IT" sz="1050" dirty="0" smtClean="0"/>
            </a:lvl4pPr>
            <a:lvl5pPr marL="1478756" indent="-107156">
              <a:buClr>
                <a:srgbClr val="707173"/>
              </a:buClr>
              <a:defRPr lang="it-IT" sz="1050" dirty="0"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25" name="Segnaposto testo 24"/>
          <p:cNvSpPr>
            <a:spLocks noGrp="1"/>
          </p:cNvSpPr>
          <p:nvPr>
            <p:ph type="body" sz="quarter" idx="15" hasCustomPrompt="1"/>
          </p:nvPr>
        </p:nvSpPr>
        <p:spPr>
          <a:xfrm>
            <a:off x="278608" y="360575"/>
            <a:ext cx="8563940" cy="3857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it-IT" dirty="0"/>
              <a:t>SOTTOTITOLO (corpo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max</a:t>
            </a:r>
            <a:r>
              <a:rPr lang="it-IT" dirty="0"/>
              <a:t> 14, maiuscolo, blu, </a:t>
            </a:r>
            <a:r>
              <a:rPr lang="it-IT" dirty="0" err="1"/>
              <a:t>max</a:t>
            </a:r>
            <a:r>
              <a:rPr lang="it-IT" dirty="0"/>
              <a:t> 1 riga)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6"/>
          </p:nvPr>
        </p:nvSpPr>
        <p:spPr>
          <a:xfrm>
            <a:off x="8659606" y="6500816"/>
            <a:ext cx="484394" cy="357187"/>
          </a:xfrm>
          <a:prstGeom prst="rect">
            <a:avLst/>
          </a:prstGeom>
        </p:spPr>
        <p:txBody>
          <a:bodyPr/>
          <a:lstStyle/>
          <a:p>
            <a:fld id="{B87FA73C-A7EE-4241-A631-441DFD16C2E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911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STD Tes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23"/>
          </p:nvPr>
        </p:nvSpPr>
        <p:spPr>
          <a:xfrm>
            <a:off x="8658417" y="6498211"/>
            <a:ext cx="484394" cy="359791"/>
          </a:xfrm>
          <a:prstGeom prst="rect">
            <a:avLst/>
          </a:prstGeom>
        </p:spPr>
        <p:txBody>
          <a:bodyPr/>
          <a:lstStyle/>
          <a:p>
            <a:fld id="{B87FA73C-A7EE-4241-A631-441DFD16C2E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4" name="Titolo 1"/>
          <p:cNvSpPr>
            <a:spLocks noGrp="1"/>
          </p:cNvSpPr>
          <p:nvPr>
            <p:ph type="title" hasCustomPrompt="1"/>
          </p:nvPr>
        </p:nvSpPr>
        <p:spPr>
          <a:xfrm>
            <a:off x="278608" y="35496"/>
            <a:ext cx="8563940" cy="3589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Titolo SLIDE (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max</a:t>
            </a:r>
            <a:r>
              <a:rPr lang="it-IT" dirty="0"/>
              <a:t> 18, </a:t>
            </a:r>
            <a:r>
              <a:rPr lang="it-IT" dirty="0" err="1"/>
              <a:t>bold</a:t>
            </a:r>
            <a:r>
              <a:rPr lang="it-IT" dirty="0"/>
              <a:t>, maiuscolo, blu, </a:t>
            </a:r>
            <a:r>
              <a:rPr lang="it-IT" dirty="0" err="1"/>
              <a:t>max</a:t>
            </a:r>
            <a:r>
              <a:rPr lang="it-IT" dirty="0"/>
              <a:t> 2 righe)</a:t>
            </a:r>
          </a:p>
        </p:txBody>
      </p:sp>
      <p:sp>
        <p:nvSpPr>
          <p:cNvPr id="15" name="Segnaposto testo 24"/>
          <p:cNvSpPr>
            <a:spLocks noGrp="1"/>
          </p:cNvSpPr>
          <p:nvPr>
            <p:ph type="body" sz="quarter" idx="15" hasCustomPrompt="1"/>
          </p:nvPr>
        </p:nvSpPr>
        <p:spPr>
          <a:xfrm>
            <a:off x="278608" y="360575"/>
            <a:ext cx="8563940" cy="3857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it-IT" dirty="0"/>
              <a:t>SOTTOTITOLO (corpo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max</a:t>
            </a:r>
            <a:r>
              <a:rPr lang="it-IT" dirty="0"/>
              <a:t> 14, maiuscolo, blu, </a:t>
            </a:r>
            <a:r>
              <a:rPr lang="it-IT" dirty="0" err="1"/>
              <a:t>max</a:t>
            </a:r>
            <a:r>
              <a:rPr lang="it-IT" dirty="0"/>
              <a:t> 1 riga)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24"/>
          </p:nvPr>
        </p:nvSpPr>
        <p:spPr>
          <a:xfrm>
            <a:off x="278607" y="1016003"/>
            <a:ext cx="4221956" cy="50974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25"/>
          </p:nvPr>
        </p:nvSpPr>
        <p:spPr>
          <a:xfrm>
            <a:off x="4643439" y="1016003"/>
            <a:ext cx="4221956" cy="50974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6852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esto + Imm. d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egnaposto immagine 26"/>
          <p:cNvSpPr>
            <a:spLocks noGrp="1"/>
          </p:cNvSpPr>
          <p:nvPr>
            <p:ph type="pic" sz="quarter" idx="16"/>
          </p:nvPr>
        </p:nvSpPr>
        <p:spPr>
          <a:xfrm>
            <a:off x="4643438" y="1016003"/>
            <a:ext cx="4195763" cy="50974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vert="horz" lIns="0" tIns="45720" rIns="0" bIns="45720" rtlCol="0" anchor="t">
            <a:normAutofit/>
          </a:bodyPr>
          <a:lstStyle>
            <a:lvl1pPr marL="0" indent="0" algn="l">
              <a:buNone/>
              <a:defRPr lang="it-IT"/>
            </a:lvl1pPr>
          </a:lstStyle>
          <a:p>
            <a:pPr lv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7"/>
          </p:nvPr>
        </p:nvSpPr>
        <p:spPr>
          <a:xfrm>
            <a:off x="8658417" y="6498211"/>
            <a:ext cx="484394" cy="359791"/>
          </a:xfrm>
          <a:prstGeom prst="rect">
            <a:avLst/>
          </a:prstGeom>
        </p:spPr>
        <p:txBody>
          <a:bodyPr/>
          <a:lstStyle/>
          <a:p>
            <a:fld id="{B87FA73C-A7EE-4241-A631-441DFD16C2E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0" name="Titolo 1"/>
          <p:cNvSpPr>
            <a:spLocks noGrp="1"/>
          </p:cNvSpPr>
          <p:nvPr>
            <p:ph type="title" hasCustomPrompt="1"/>
          </p:nvPr>
        </p:nvSpPr>
        <p:spPr>
          <a:xfrm>
            <a:off x="278608" y="35496"/>
            <a:ext cx="8563940" cy="3589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Titolo SLIDE (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max</a:t>
            </a:r>
            <a:r>
              <a:rPr lang="it-IT" dirty="0"/>
              <a:t> 18, </a:t>
            </a:r>
            <a:r>
              <a:rPr lang="it-IT" dirty="0" err="1"/>
              <a:t>bold</a:t>
            </a:r>
            <a:r>
              <a:rPr lang="it-IT" dirty="0"/>
              <a:t>, maiuscolo, blu, </a:t>
            </a:r>
            <a:r>
              <a:rPr lang="it-IT" dirty="0" err="1"/>
              <a:t>max</a:t>
            </a:r>
            <a:r>
              <a:rPr lang="it-IT" dirty="0"/>
              <a:t> 2 righe)</a:t>
            </a:r>
          </a:p>
        </p:txBody>
      </p:sp>
      <p:sp>
        <p:nvSpPr>
          <p:cNvPr id="21" name="Segnaposto testo 24"/>
          <p:cNvSpPr>
            <a:spLocks noGrp="1"/>
          </p:cNvSpPr>
          <p:nvPr>
            <p:ph type="body" sz="quarter" idx="15" hasCustomPrompt="1"/>
          </p:nvPr>
        </p:nvSpPr>
        <p:spPr>
          <a:xfrm>
            <a:off x="278608" y="360575"/>
            <a:ext cx="8563940" cy="3857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it-IT" dirty="0"/>
              <a:t>SOTTOTITOLO (corpo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max</a:t>
            </a:r>
            <a:r>
              <a:rPr lang="it-IT" dirty="0"/>
              <a:t> 14, maiuscolo, blu, </a:t>
            </a:r>
            <a:r>
              <a:rPr lang="it-IT" dirty="0" err="1"/>
              <a:t>max</a:t>
            </a:r>
            <a:r>
              <a:rPr lang="it-IT" dirty="0"/>
              <a:t> 1 riga)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8"/>
          </p:nvPr>
        </p:nvSpPr>
        <p:spPr>
          <a:xfrm>
            <a:off x="278607" y="2066925"/>
            <a:ext cx="4221956" cy="3038476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9921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esto + Imm. s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immagine 14"/>
          <p:cNvSpPr>
            <a:spLocks noGrp="1"/>
          </p:cNvSpPr>
          <p:nvPr>
            <p:ph type="pic" sz="quarter" idx="16"/>
          </p:nvPr>
        </p:nvSpPr>
        <p:spPr>
          <a:xfrm>
            <a:off x="278607" y="1016003"/>
            <a:ext cx="4221956" cy="50974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7"/>
          </p:nvPr>
        </p:nvSpPr>
        <p:spPr>
          <a:xfrm>
            <a:off x="8658417" y="6498211"/>
            <a:ext cx="484394" cy="359791"/>
          </a:xfrm>
          <a:prstGeom prst="rect">
            <a:avLst/>
          </a:prstGeom>
        </p:spPr>
        <p:txBody>
          <a:bodyPr/>
          <a:lstStyle/>
          <a:p>
            <a:fld id="{B87FA73C-A7EE-4241-A631-441DFD16C2E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4" name="Titolo 1"/>
          <p:cNvSpPr>
            <a:spLocks noGrp="1"/>
          </p:cNvSpPr>
          <p:nvPr>
            <p:ph type="title" hasCustomPrompt="1"/>
          </p:nvPr>
        </p:nvSpPr>
        <p:spPr>
          <a:xfrm>
            <a:off x="278608" y="35496"/>
            <a:ext cx="8563940" cy="3589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Titolo SLIDE (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max</a:t>
            </a:r>
            <a:r>
              <a:rPr lang="it-IT" dirty="0"/>
              <a:t> 18, </a:t>
            </a:r>
            <a:r>
              <a:rPr lang="it-IT" dirty="0" err="1"/>
              <a:t>bold</a:t>
            </a:r>
            <a:r>
              <a:rPr lang="it-IT" dirty="0"/>
              <a:t>, maiuscolo, blu, </a:t>
            </a:r>
            <a:r>
              <a:rPr lang="it-IT" dirty="0" err="1"/>
              <a:t>max</a:t>
            </a:r>
            <a:r>
              <a:rPr lang="it-IT" dirty="0"/>
              <a:t> 2 righe)</a:t>
            </a:r>
          </a:p>
        </p:txBody>
      </p:sp>
      <p:sp>
        <p:nvSpPr>
          <p:cNvPr id="16" name="Segnaposto testo 24"/>
          <p:cNvSpPr>
            <a:spLocks noGrp="1"/>
          </p:cNvSpPr>
          <p:nvPr>
            <p:ph type="body" sz="quarter" idx="15" hasCustomPrompt="1"/>
          </p:nvPr>
        </p:nvSpPr>
        <p:spPr>
          <a:xfrm>
            <a:off x="278608" y="360575"/>
            <a:ext cx="8563940" cy="3857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it-IT" dirty="0"/>
              <a:t>SOTTOTITOLO (corpo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max</a:t>
            </a:r>
            <a:r>
              <a:rPr lang="it-IT" dirty="0"/>
              <a:t> 14, maiuscolo, blu, </a:t>
            </a:r>
            <a:r>
              <a:rPr lang="it-IT" dirty="0" err="1"/>
              <a:t>max</a:t>
            </a:r>
            <a:r>
              <a:rPr lang="it-IT" dirty="0"/>
              <a:t> 1 riga)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8"/>
          </p:nvPr>
        </p:nvSpPr>
        <p:spPr>
          <a:xfrm>
            <a:off x="4643439" y="2076449"/>
            <a:ext cx="4221956" cy="29051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5743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GRAFICO +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grafico 14"/>
          <p:cNvSpPr>
            <a:spLocks noGrp="1"/>
          </p:cNvSpPr>
          <p:nvPr>
            <p:ph type="chart" sz="quarter" idx="16"/>
          </p:nvPr>
        </p:nvSpPr>
        <p:spPr>
          <a:xfrm>
            <a:off x="278607" y="1016003"/>
            <a:ext cx="5929313" cy="5097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t-IT"/>
              <a:t>Fare clic sull'icona per inserire un grafico</a:t>
            </a:r>
            <a:endParaRPr lang="it-IT" dirty="0"/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278608" y="35496"/>
            <a:ext cx="8563940" cy="3589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Titolo SLIDE (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max</a:t>
            </a:r>
            <a:r>
              <a:rPr lang="it-IT" dirty="0"/>
              <a:t> 18, </a:t>
            </a:r>
            <a:r>
              <a:rPr lang="it-IT" dirty="0" err="1"/>
              <a:t>bold</a:t>
            </a:r>
            <a:r>
              <a:rPr lang="it-IT" dirty="0"/>
              <a:t>, maiuscolo, blu, </a:t>
            </a:r>
            <a:r>
              <a:rPr lang="it-IT" dirty="0" err="1"/>
              <a:t>max</a:t>
            </a:r>
            <a:r>
              <a:rPr lang="it-IT" dirty="0"/>
              <a:t> 2 righe)</a:t>
            </a:r>
          </a:p>
        </p:txBody>
      </p:sp>
      <p:sp>
        <p:nvSpPr>
          <p:cNvPr id="12" name="Segnaposto testo 24"/>
          <p:cNvSpPr>
            <a:spLocks noGrp="1"/>
          </p:cNvSpPr>
          <p:nvPr>
            <p:ph type="body" sz="quarter" idx="15" hasCustomPrompt="1"/>
          </p:nvPr>
        </p:nvSpPr>
        <p:spPr>
          <a:xfrm>
            <a:off x="278608" y="360575"/>
            <a:ext cx="8563940" cy="3857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it-IT" dirty="0"/>
              <a:t>SOTTOTITOLO (corpo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max</a:t>
            </a:r>
            <a:r>
              <a:rPr lang="it-IT" dirty="0"/>
              <a:t> 14, maiuscolo, blu, </a:t>
            </a:r>
            <a:r>
              <a:rPr lang="it-IT" dirty="0" err="1"/>
              <a:t>max</a:t>
            </a:r>
            <a:r>
              <a:rPr lang="it-IT" dirty="0"/>
              <a:t> 1 riga)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7"/>
          </p:nvPr>
        </p:nvSpPr>
        <p:spPr>
          <a:xfrm>
            <a:off x="8658417" y="6498211"/>
            <a:ext cx="484394" cy="359791"/>
          </a:xfrm>
          <a:prstGeom prst="rect">
            <a:avLst/>
          </a:prstGeom>
        </p:spPr>
        <p:txBody>
          <a:bodyPr/>
          <a:lstStyle/>
          <a:p>
            <a:fld id="{B87FA73C-A7EE-4241-A631-441DFD16C2E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8"/>
          </p:nvPr>
        </p:nvSpPr>
        <p:spPr>
          <a:xfrm>
            <a:off x="6350794" y="1609725"/>
            <a:ext cx="2491754" cy="390525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23025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ABELLA +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abella 3"/>
          <p:cNvSpPr>
            <a:spLocks noGrp="1"/>
          </p:cNvSpPr>
          <p:nvPr>
            <p:ph type="tbl" sz="quarter" idx="20"/>
          </p:nvPr>
        </p:nvSpPr>
        <p:spPr>
          <a:xfrm>
            <a:off x="278607" y="1016003"/>
            <a:ext cx="5929313" cy="5097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t-IT"/>
              <a:t>Fare clic sull'icona per inserire una tabella</a:t>
            </a:r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278608" y="35496"/>
            <a:ext cx="8563940" cy="3589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Titolo SLIDE (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max</a:t>
            </a:r>
            <a:r>
              <a:rPr lang="it-IT" dirty="0"/>
              <a:t> 18, </a:t>
            </a:r>
            <a:r>
              <a:rPr lang="it-IT" dirty="0" err="1"/>
              <a:t>bold</a:t>
            </a:r>
            <a:r>
              <a:rPr lang="it-IT" dirty="0"/>
              <a:t>, maiuscolo, blu, </a:t>
            </a:r>
            <a:r>
              <a:rPr lang="it-IT" dirty="0" err="1"/>
              <a:t>max</a:t>
            </a:r>
            <a:r>
              <a:rPr lang="it-IT" dirty="0"/>
              <a:t> 2 righe)</a:t>
            </a:r>
          </a:p>
        </p:txBody>
      </p:sp>
      <p:sp>
        <p:nvSpPr>
          <p:cNvPr id="12" name="Segnaposto testo 24"/>
          <p:cNvSpPr>
            <a:spLocks noGrp="1"/>
          </p:cNvSpPr>
          <p:nvPr>
            <p:ph type="body" sz="quarter" idx="15" hasCustomPrompt="1"/>
          </p:nvPr>
        </p:nvSpPr>
        <p:spPr>
          <a:xfrm>
            <a:off x="278608" y="360575"/>
            <a:ext cx="8563940" cy="3857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it-IT" dirty="0"/>
              <a:t>SOTTOTITOLO (corpo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max</a:t>
            </a:r>
            <a:r>
              <a:rPr lang="it-IT" dirty="0"/>
              <a:t> 14, maiuscolo, blu, </a:t>
            </a:r>
            <a:r>
              <a:rPr lang="it-IT" dirty="0" err="1"/>
              <a:t>max</a:t>
            </a:r>
            <a:r>
              <a:rPr lang="it-IT" dirty="0"/>
              <a:t> 1 riga)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21"/>
          </p:nvPr>
        </p:nvSpPr>
        <p:spPr>
          <a:xfrm>
            <a:off x="8658417" y="6498211"/>
            <a:ext cx="484394" cy="359791"/>
          </a:xfrm>
          <a:prstGeom prst="rect">
            <a:avLst/>
          </a:prstGeom>
        </p:spPr>
        <p:txBody>
          <a:bodyPr/>
          <a:lstStyle/>
          <a:p>
            <a:fld id="{B87FA73C-A7EE-4241-A631-441DFD16C2E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22"/>
          </p:nvPr>
        </p:nvSpPr>
        <p:spPr>
          <a:xfrm>
            <a:off x="6350794" y="1609725"/>
            <a:ext cx="2514600" cy="39243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9548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685800" y="-602994"/>
            <a:ext cx="7768558" cy="431729"/>
            <a:chOff x="1" y="-602994"/>
            <a:chExt cx="12191999" cy="431729"/>
          </a:xfrm>
        </p:grpSpPr>
        <p:sp>
          <p:nvSpPr>
            <p:cNvPr id="86" name="Rettangolo 85"/>
            <p:cNvSpPr/>
            <p:nvPr/>
          </p:nvSpPr>
          <p:spPr>
            <a:xfrm>
              <a:off x="1" y="-602994"/>
              <a:ext cx="2160000" cy="4273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050" b="1" dirty="0">
                  <a:solidFill>
                    <a:schemeClr val="tx2"/>
                  </a:solidFill>
                </a:rPr>
                <a:t>GIALLO</a:t>
              </a:r>
            </a:p>
          </p:txBody>
        </p:sp>
        <p:sp>
          <p:nvSpPr>
            <p:cNvPr id="87" name="Rettangolo 86"/>
            <p:cNvSpPr/>
            <p:nvPr/>
          </p:nvSpPr>
          <p:spPr>
            <a:xfrm>
              <a:off x="2508001" y="-602994"/>
              <a:ext cx="2160000" cy="4273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050" b="1" dirty="0">
                  <a:solidFill>
                    <a:schemeClr val="bg1"/>
                  </a:solidFill>
                </a:rPr>
                <a:t>BLU</a:t>
              </a:r>
            </a:p>
          </p:txBody>
        </p:sp>
        <p:sp>
          <p:nvSpPr>
            <p:cNvPr id="88" name="Rettangolo 87"/>
            <p:cNvSpPr/>
            <p:nvPr/>
          </p:nvSpPr>
          <p:spPr>
            <a:xfrm>
              <a:off x="5016001" y="-598614"/>
              <a:ext cx="2160000" cy="427349"/>
            </a:xfrm>
            <a:prstGeom prst="rect">
              <a:avLst/>
            </a:prstGeom>
            <a:solidFill>
              <a:srgbClr val="3B3B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050" b="1" dirty="0">
                  <a:solidFill>
                    <a:schemeClr val="bg1"/>
                  </a:solidFill>
                </a:rPr>
                <a:t>GRIGIO1 </a:t>
              </a:r>
              <a:br>
                <a:rPr lang="it-IT" sz="1050" b="1" dirty="0">
                  <a:solidFill>
                    <a:schemeClr val="bg1"/>
                  </a:solidFill>
                </a:rPr>
              </a:br>
              <a:r>
                <a:rPr lang="it-IT" sz="825" b="0" dirty="0">
                  <a:solidFill>
                    <a:schemeClr val="bg1"/>
                  </a:solidFill>
                </a:rPr>
                <a:t>(solo testo)</a:t>
              </a:r>
              <a:endParaRPr lang="it-IT" sz="1050" b="0" dirty="0">
                <a:solidFill>
                  <a:schemeClr val="bg1"/>
                </a:solidFill>
              </a:endParaRPr>
            </a:p>
          </p:txBody>
        </p:sp>
        <p:sp>
          <p:nvSpPr>
            <p:cNvPr id="89" name="Rettangolo 88"/>
            <p:cNvSpPr/>
            <p:nvPr/>
          </p:nvSpPr>
          <p:spPr>
            <a:xfrm>
              <a:off x="7524001" y="-602994"/>
              <a:ext cx="2160000" cy="4273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050" b="1" dirty="0">
                  <a:solidFill>
                    <a:schemeClr val="bg1"/>
                  </a:solidFill>
                </a:rPr>
                <a:t>GRIGIO2</a:t>
              </a:r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10032000" y="-602994"/>
              <a:ext cx="2160000" cy="4273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050" b="1" dirty="0">
                  <a:solidFill>
                    <a:schemeClr val="bg2">
                      <a:lumMod val="25000"/>
                    </a:schemeClr>
                  </a:solidFill>
                </a:rPr>
                <a:t>GRIGIO3</a:t>
              </a:r>
            </a:p>
          </p:txBody>
        </p:sp>
      </p:grpSp>
      <p:cxnSp>
        <p:nvCxnSpPr>
          <p:cNvPr id="20" name="Connettore diritto 19"/>
          <p:cNvCxnSpPr/>
          <p:nvPr/>
        </p:nvCxnSpPr>
        <p:spPr>
          <a:xfrm>
            <a:off x="1" y="745215"/>
            <a:ext cx="8586002" cy="0"/>
          </a:xfrm>
          <a:prstGeom prst="line">
            <a:avLst/>
          </a:prstGeom>
          <a:ln w="50800" cap="flat">
            <a:solidFill>
              <a:schemeClr val="accent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278606" y="101600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5" name="Rettangolo 14"/>
          <p:cNvSpPr/>
          <p:nvPr/>
        </p:nvSpPr>
        <p:spPr>
          <a:xfrm rot="10800000">
            <a:off x="-1" y="6498212"/>
            <a:ext cx="469842" cy="359788"/>
          </a:xfrm>
          <a:prstGeom prst="rect">
            <a:avLst/>
          </a:prstGeom>
          <a:solidFill>
            <a:srgbClr val="EFD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18" name="Rettangolo 17"/>
          <p:cNvSpPr/>
          <p:nvPr/>
        </p:nvSpPr>
        <p:spPr>
          <a:xfrm>
            <a:off x="8586598" y="6498209"/>
            <a:ext cx="73010" cy="359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19" name="Rettangolo 18"/>
          <p:cNvSpPr/>
          <p:nvPr/>
        </p:nvSpPr>
        <p:spPr>
          <a:xfrm>
            <a:off x="8659606" y="6498206"/>
            <a:ext cx="484394" cy="359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21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58417" y="6498211"/>
            <a:ext cx="484394" cy="35979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B87FA73C-A7EE-4241-A631-441DFD16C2EB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22" name="Connettore diritto 21"/>
          <p:cNvCxnSpPr/>
          <p:nvPr/>
        </p:nvCxnSpPr>
        <p:spPr>
          <a:xfrm>
            <a:off x="8658417" y="745215"/>
            <a:ext cx="485584" cy="0"/>
          </a:xfrm>
          <a:prstGeom prst="line">
            <a:avLst/>
          </a:prstGeom>
          <a:ln w="50800" cap="flat">
            <a:solidFill>
              <a:srgbClr val="70717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riangolo isoscele 1"/>
          <p:cNvSpPr/>
          <p:nvPr/>
        </p:nvSpPr>
        <p:spPr>
          <a:xfrm rot="10800000">
            <a:off x="227345" y="-324737"/>
            <a:ext cx="99252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23" name="Triangolo isoscele 22"/>
          <p:cNvSpPr/>
          <p:nvPr/>
        </p:nvSpPr>
        <p:spPr>
          <a:xfrm rot="10800000">
            <a:off x="8817402" y="-324737"/>
            <a:ext cx="99252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24" name="Triangolo isoscele 23"/>
          <p:cNvSpPr/>
          <p:nvPr/>
        </p:nvSpPr>
        <p:spPr>
          <a:xfrm>
            <a:off x="227345" y="6950754"/>
            <a:ext cx="99252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25" name="Triangolo isoscele 24"/>
          <p:cNvSpPr/>
          <p:nvPr/>
        </p:nvSpPr>
        <p:spPr>
          <a:xfrm>
            <a:off x="8817402" y="6950754"/>
            <a:ext cx="99252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26" name="Triangolo isoscele 25"/>
          <p:cNvSpPr/>
          <p:nvPr/>
        </p:nvSpPr>
        <p:spPr>
          <a:xfrm rot="5400000">
            <a:off x="-223572" y="918032"/>
            <a:ext cx="132336" cy="19594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27" name="Triangolo isoscele 26"/>
          <p:cNvSpPr/>
          <p:nvPr/>
        </p:nvSpPr>
        <p:spPr>
          <a:xfrm rot="5400000">
            <a:off x="-223571" y="6015496"/>
            <a:ext cx="132336" cy="19594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28" name="Triangolo isoscele 27"/>
          <p:cNvSpPr/>
          <p:nvPr/>
        </p:nvSpPr>
        <p:spPr>
          <a:xfrm rot="16200000">
            <a:off x="9231797" y="918032"/>
            <a:ext cx="132336" cy="19594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30" name="Triangolo isoscele 29"/>
          <p:cNvSpPr/>
          <p:nvPr/>
        </p:nvSpPr>
        <p:spPr>
          <a:xfrm rot="16200000">
            <a:off x="9231798" y="6015496"/>
            <a:ext cx="132336" cy="19594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grpSp>
        <p:nvGrpSpPr>
          <p:cNvPr id="31" name="Gruppo 30"/>
          <p:cNvGrpSpPr/>
          <p:nvPr userDrawn="1"/>
        </p:nvGrpSpPr>
        <p:grpSpPr>
          <a:xfrm>
            <a:off x="685800" y="-602994"/>
            <a:ext cx="7768558" cy="431729"/>
            <a:chOff x="1" y="-602994"/>
            <a:chExt cx="12191999" cy="431729"/>
          </a:xfrm>
        </p:grpSpPr>
        <p:sp>
          <p:nvSpPr>
            <p:cNvPr id="32" name="Rettangolo 31"/>
            <p:cNvSpPr/>
            <p:nvPr userDrawn="1"/>
          </p:nvSpPr>
          <p:spPr>
            <a:xfrm>
              <a:off x="1" y="-602994"/>
              <a:ext cx="2160000" cy="4273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050" b="1" dirty="0">
                  <a:solidFill>
                    <a:schemeClr val="tx2"/>
                  </a:solidFill>
                </a:rPr>
                <a:t>GIALLO</a:t>
              </a:r>
            </a:p>
          </p:txBody>
        </p:sp>
        <p:sp>
          <p:nvSpPr>
            <p:cNvPr id="33" name="Rettangolo 32"/>
            <p:cNvSpPr/>
            <p:nvPr userDrawn="1"/>
          </p:nvSpPr>
          <p:spPr>
            <a:xfrm>
              <a:off x="2508001" y="-602994"/>
              <a:ext cx="2160000" cy="4273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050" b="1" dirty="0">
                  <a:solidFill>
                    <a:schemeClr val="bg1"/>
                  </a:solidFill>
                </a:rPr>
                <a:t>BLU</a:t>
              </a:r>
            </a:p>
          </p:txBody>
        </p:sp>
        <p:sp>
          <p:nvSpPr>
            <p:cNvPr id="34" name="Rettangolo 33"/>
            <p:cNvSpPr/>
            <p:nvPr userDrawn="1"/>
          </p:nvSpPr>
          <p:spPr>
            <a:xfrm>
              <a:off x="5016001" y="-598614"/>
              <a:ext cx="2160000" cy="427349"/>
            </a:xfrm>
            <a:prstGeom prst="rect">
              <a:avLst/>
            </a:prstGeom>
            <a:solidFill>
              <a:srgbClr val="3B3B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050" b="1" dirty="0">
                  <a:solidFill>
                    <a:schemeClr val="bg1"/>
                  </a:solidFill>
                </a:rPr>
                <a:t>GRIGIO1 </a:t>
              </a:r>
              <a:br>
                <a:rPr lang="it-IT" sz="1050" b="1" dirty="0">
                  <a:solidFill>
                    <a:schemeClr val="bg1"/>
                  </a:solidFill>
                </a:rPr>
              </a:br>
              <a:r>
                <a:rPr lang="it-IT" sz="825" b="0" dirty="0">
                  <a:solidFill>
                    <a:schemeClr val="bg1"/>
                  </a:solidFill>
                </a:rPr>
                <a:t>(solo testo)</a:t>
              </a:r>
              <a:endParaRPr lang="it-IT" sz="1050" b="0" dirty="0">
                <a:solidFill>
                  <a:schemeClr val="bg1"/>
                </a:solidFill>
              </a:endParaRPr>
            </a:p>
          </p:txBody>
        </p:sp>
        <p:sp>
          <p:nvSpPr>
            <p:cNvPr id="35" name="Rettangolo 34"/>
            <p:cNvSpPr/>
            <p:nvPr userDrawn="1"/>
          </p:nvSpPr>
          <p:spPr>
            <a:xfrm>
              <a:off x="7524001" y="-602994"/>
              <a:ext cx="2160000" cy="4273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050" b="1" dirty="0">
                  <a:solidFill>
                    <a:schemeClr val="bg1"/>
                  </a:solidFill>
                </a:rPr>
                <a:t>GRIGIO2</a:t>
              </a:r>
            </a:p>
          </p:txBody>
        </p:sp>
        <p:sp>
          <p:nvSpPr>
            <p:cNvPr id="36" name="Rettangolo 35"/>
            <p:cNvSpPr/>
            <p:nvPr userDrawn="1"/>
          </p:nvSpPr>
          <p:spPr>
            <a:xfrm>
              <a:off x="10032000" y="-602994"/>
              <a:ext cx="2160000" cy="4273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050" b="1" dirty="0">
                  <a:solidFill>
                    <a:schemeClr val="bg2">
                      <a:lumMod val="25000"/>
                    </a:schemeClr>
                  </a:solidFill>
                </a:rPr>
                <a:t>GRIGIO3</a:t>
              </a:r>
            </a:p>
          </p:txBody>
        </p:sp>
      </p:grpSp>
      <p:cxnSp>
        <p:nvCxnSpPr>
          <p:cNvPr id="37" name="Connettore diritto 36"/>
          <p:cNvCxnSpPr/>
          <p:nvPr userDrawn="1"/>
        </p:nvCxnSpPr>
        <p:spPr>
          <a:xfrm>
            <a:off x="1" y="745215"/>
            <a:ext cx="8586002" cy="0"/>
          </a:xfrm>
          <a:prstGeom prst="line">
            <a:avLst/>
          </a:prstGeom>
          <a:ln w="50800" cap="flat">
            <a:solidFill>
              <a:schemeClr val="accent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tangolo 38"/>
          <p:cNvSpPr/>
          <p:nvPr userDrawn="1"/>
        </p:nvSpPr>
        <p:spPr>
          <a:xfrm rot="10800000">
            <a:off x="-1" y="6498212"/>
            <a:ext cx="469842" cy="359788"/>
          </a:xfrm>
          <a:prstGeom prst="rect">
            <a:avLst/>
          </a:prstGeom>
          <a:solidFill>
            <a:srgbClr val="EFD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41" name="Rettangolo 40"/>
          <p:cNvSpPr/>
          <p:nvPr userDrawn="1"/>
        </p:nvSpPr>
        <p:spPr>
          <a:xfrm>
            <a:off x="8586598" y="6498209"/>
            <a:ext cx="73010" cy="359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42" name="Rettangolo 41"/>
          <p:cNvSpPr/>
          <p:nvPr userDrawn="1"/>
        </p:nvSpPr>
        <p:spPr>
          <a:xfrm>
            <a:off x="8659606" y="6498206"/>
            <a:ext cx="484394" cy="359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cxnSp>
        <p:nvCxnSpPr>
          <p:cNvPr id="43" name="Connettore diritto 42"/>
          <p:cNvCxnSpPr/>
          <p:nvPr userDrawn="1"/>
        </p:nvCxnSpPr>
        <p:spPr>
          <a:xfrm>
            <a:off x="8658417" y="745215"/>
            <a:ext cx="485584" cy="0"/>
          </a:xfrm>
          <a:prstGeom prst="line">
            <a:avLst/>
          </a:prstGeom>
          <a:ln w="50800" cap="flat">
            <a:solidFill>
              <a:srgbClr val="70717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riangolo isoscele 43"/>
          <p:cNvSpPr/>
          <p:nvPr userDrawn="1"/>
        </p:nvSpPr>
        <p:spPr>
          <a:xfrm rot="10800000">
            <a:off x="227345" y="-324737"/>
            <a:ext cx="99252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45" name="Triangolo isoscele 44"/>
          <p:cNvSpPr/>
          <p:nvPr userDrawn="1"/>
        </p:nvSpPr>
        <p:spPr>
          <a:xfrm rot="10800000">
            <a:off x="8817402" y="-324737"/>
            <a:ext cx="99252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46" name="Triangolo isoscele 45"/>
          <p:cNvSpPr/>
          <p:nvPr userDrawn="1"/>
        </p:nvSpPr>
        <p:spPr>
          <a:xfrm>
            <a:off x="227345" y="6950754"/>
            <a:ext cx="99252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47" name="Triangolo isoscele 46"/>
          <p:cNvSpPr/>
          <p:nvPr userDrawn="1"/>
        </p:nvSpPr>
        <p:spPr>
          <a:xfrm>
            <a:off x="8817402" y="6950754"/>
            <a:ext cx="99252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48" name="Triangolo isoscele 47"/>
          <p:cNvSpPr/>
          <p:nvPr userDrawn="1"/>
        </p:nvSpPr>
        <p:spPr>
          <a:xfrm rot="5400000">
            <a:off x="-223572" y="918032"/>
            <a:ext cx="132336" cy="19594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49" name="Triangolo isoscele 48"/>
          <p:cNvSpPr/>
          <p:nvPr userDrawn="1"/>
        </p:nvSpPr>
        <p:spPr>
          <a:xfrm rot="5400000">
            <a:off x="-223571" y="6015496"/>
            <a:ext cx="132336" cy="19594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50" name="Triangolo isoscele 49"/>
          <p:cNvSpPr/>
          <p:nvPr userDrawn="1"/>
        </p:nvSpPr>
        <p:spPr>
          <a:xfrm rot="16200000">
            <a:off x="9231797" y="918032"/>
            <a:ext cx="132336" cy="19594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51" name="Triangolo isoscele 50"/>
          <p:cNvSpPr/>
          <p:nvPr userDrawn="1"/>
        </p:nvSpPr>
        <p:spPr>
          <a:xfrm rot="16200000">
            <a:off x="9231798" y="6015496"/>
            <a:ext cx="132336" cy="19594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52" name="Rettangolo 51"/>
          <p:cNvSpPr/>
          <p:nvPr userDrawn="1"/>
        </p:nvSpPr>
        <p:spPr>
          <a:xfrm>
            <a:off x="2398354" y="6498212"/>
            <a:ext cx="6188243" cy="3597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pic>
        <p:nvPicPr>
          <p:cNvPr id="53" name="Immagine 52" descr="PI_logo_o_RGB_p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042" y="6497638"/>
            <a:ext cx="1781708" cy="357988"/>
          </a:xfrm>
          <a:custGeom>
            <a:avLst/>
            <a:gdLst>
              <a:gd name="connsiteX0" fmla="*/ 0 w 1801564"/>
              <a:gd name="connsiteY0" fmla="*/ 0 h 359791"/>
              <a:gd name="connsiteX1" fmla="*/ 1801564 w 1801564"/>
              <a:gd name="connsiteY1" fmla="*/ 0 h 359791"/>
              <a:gd name="connsiteX2" fmla="*/ 1801564 w 1801564"/>
              <a:gd name="connsiteY2" fmla="*/ 359791 h 359791"/>
              <a:gd name="connsiteX3" fmla="*/ 0 w 1801564"/>
              <a:gd name="connsiteY3" fmla="*/ 359791 h 35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1564" h="359791">
                <a:moveTo>
                  <a:pt x="0" y="0"/>
                </a:moveTo>
                <a:lnTo>
                  <a:pt x="1801564" y="0"/>
                </a:lnTo>
                <a:lnTo>
                  <a:pt x="1801564" y="359791"/>
                </a:lnTo>
                <a:lnTo>
                  <a:pt x="0" y="35979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9242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707173"/>
        </a:buClr>
        <a:buSzPct val="120000"/>
        <a:buFont typeface="Arial" panose="020B0604020202020204" pitchFamily="34" charset="0"/>
        <a:buChar char="•"/>
        <a:defRPr lang="it-IT" sz="1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4"/>
        </a:buClr>
        <a:buSzPct val="100000"/>
        <a:buFont typeface="Courier New" panose="02070309020205020404" pitchFamily="49" charset="0"/>
        <a:buChar char="o"/>
        <a:defRPr lang="it-IT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4"/>
        </a:buClr>
        <a:buFont typeface="Arial" panose="020B0604020202020204" pitchFamily="34" charset="0"/>
        <a:buChar char="•"/>
        <a:defRPr lang="it-IT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4"/>
        </a:buClr>
        <a:buSzPct val="80000"/>
        <a:buFont typeface="Courier New" panose="02070309020205020404" pitchFamily="49" charset="0"/>
        <a:buChar char="o"/>
        <a:defRPr lang="it-IT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07173"/>
        </a:buClr>
        <a:buSzPct val="60000"/>
        <a:buFont typeface="Arial" panose="020B0604020202020204" pitchFamily="34" charset="0"/>
        <a:buChar char="•"/>
        <a:defRPr lang="it-IT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244" userDrawn="1">
          <p15:clr>
            <a:srgbClr val="9FCC3B"/>
          </p15:clr>
        </p15:guide>
        <p15:guide id="2" pos="2880" userDrawn="1">
          <p15:clr>
            <a:srgbClr val="F26B43"/>
          </p15:clr>
        </p15:guide>
        <p15:guide id="3" orient="horz" pos="3851" userDrawn="1">
          <p15:clr>
            <a:srgbClr val="9FCC3B"/>
          </p15:clr>
        </p15:guide>
        <p15:guide id="4" orient="horz" pos="640" userDrawn="1">
          <p15:clr>
            <a:srgbClr val="FBAE40"/>
          </p15:clr>
        </p15:guide>
        <p15:guide id="5" pos="176" userDrawn="1">
          <p15:clr>
            <a:srgbClr val="9FCC3B"/>
          </p15:clr>
        </p15:guide>
        <p15:guide id="6" pos="5585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The%20Founder%20Sprechi%20Layout%20Produzione.mp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4285" y="2175301"/>
            <a:ext cx="74485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  <a:defRPr/>
            </a:pPr>
            <a:r>
              <a:rPr lang="it-IT" sz="2800" dirty="0">
                <a:solidFill>
                  <a:srgbClr val="00529E"/>
                </a:solidFill>
              </a:rPr>
              <a:t>cultura </a:t>
            </a:r>
            <a:r>
              <a:rPr lang="it-IT" sz="2800" dirty="0" err="1">
                <a:solidFill>
                  <a:srgbClr val="00529E"/>
                </a:solidFill>
              </a:rPr>
              <a:t>lean</a:t>
            </a:r>
            <a:r>
              <a:rPr lang="it-IT" sz="2800" dirty="0">
                <a:solidFill>
                  <a:srgbClr val="00529E"/>
                </a:solidFill>
              </a:rPr>
              <a:t> in </a:t>
            </a:r>
            <a:r>
              <a:rPr lang="it-IT" sz="2800" dirty="0" err="1" smtClean="0">
                <a:solidFill>
                  <a:srgbClr val="00529E"/>
                </a:solidFill>
              </a:rPr>
              <a:t>pcl</a:t>
            </a:r>
            <a:r>
              <a:rPr lang="it-IT" sz="2800" dirty="0" smtClean="0">
                <a:solidFill>
                  <a:srgbClr val="00529E"/>
                </a:solidFill>
              </a:rPr>
              <a:t> – comitati paritetici</a:t>
            </a:r>
            <a:endParaRPr lang="it-IT" sz="2400" b="0" dirty="0">
              <a:solidFill>
                <a:srgbClr val="00529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2"/>
          <p:cNvSpPr txBox="1">
            <a:spLocks/>
          </p:cNvSpPr>
          <p:nvPr/>
        </p:nvSpPr>
        <p:spPr bwMode="auto">
          <a:xfrm>
            <a:off x="8315325" y="19050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dirty="0"/>
              <a:t> </a:t>
            </a:r>
            <a:fld id="{FD8BA09A-2226-42FF-AE19-B51AC4A3AADA}" type="slidenum">
              <a:rPr lang="it-IT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1747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2"/>
          <p:cNvSpPr txBox="1">
            <a:spLocks/>
          </p:cNvSpPr>
          <p:nvPr/>
        </p:nvSpPr>
        <p:spPr>
          <a:xfrm>
            <a:off x="8353425" y="19050"/>
            <a:ext cx="682625" cy="36195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fld id="{7C82BFC8-EF9D-4B39-BCC6-B0DB9D8500F7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</a:t>
            </a:fld>
            <a:endParaRPr lang="it-IT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201524"/>
            <a:ext cx="8563940" cy="358951"/>
          </a:xfrm>
        </p:spPr>
        <p:txBody>
          <a:bodyPr/>
          <a:lstStyle/>
          <a:p>
            <a:r>
              <a:rPr lang="it-IT" dirty="0" smtClean="0"/>
              <a:t>Contesto e target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65463" y="914400"/>
            <a:ext cx="875211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/>
              <a:t>Tra il 2018 e il 2019 </a:t>
            </a:r>
            <a:r>
              <a:rPr lang="it-IT" dirty="0" smtClean="0"/>
              <a:t>il corso ‘Cultura Lean’ ha </a:t>
            </a:r>
            <a:r>
              <a:rPr lang="it-IT" b="1" dirty="0" smtClean="0"/>
              <a:t>già coinvolto </a:t>
            </a:r>
          </a:p>
          <a:p>
            <a:pPr lvl="0" defTabSz="685800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/>
              <a:t>due importanti target:</a:t>
            </a:r>
          </a:p>
          <a:p>
            <a:pPr marL="285750" lvl="0" indent="-285750"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sz="1400" b="1" dirty="0" smtClean="0"/>
              <a:t>Management di terzo e quarto livello organizzativo</a:t>
            </a:r>
            <a:r>
              <a:rPr lang="it-IT" sz="1400" dirty="0" smtClean="0"/>
              <a:t>, centrale e territoriale </a:t>
            </a:r>
          </a:p>
          <a:p>
            <a:pPr lvl="0" defTabSz="685800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/>
              <a:t>     (130 persone, per un totale di </a:t>
            </a:r>
            <a:r>
              <a:rPr lang="it-IT" sz="1400" b="1" dirty="0" smtClean="0"/>
              <a:t>2730 ore </a:t>
            </a:r>
            <a:r>
              <a:rPr lang="it-IT" sz="1400" dirty="0" smtClean="0"/>
              <a:t>di formazione</a:t>
            </a:r>
          </a:p>
          <a:p>
            <a:pPr marL="285750" lvl="0" indent="-285750"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sz="1400" b="1" dirty="0" smtClean="0"/>
              <a:t>PCL Trainer </a:t>
            </a:r>
            <a:r>
              <a:rPr lang="it-IT" sz="1400" dirty="0" smtClean="0"/>
              <a:t>(98 persone, </a:t>
            </a:r>
            <a:r>
              <a:rPr lang="it-IT" sz="1400" b="1" dirty="0" smtClean="0"/>
              <a:t>2058 ore </a:t>
            </a:r>
            <a:r>
              <a:rPr lang="it-IT" sz="1400" dirty="0" smtClean="0"/>
              <a:t>erogate), che -a cascata- stanno erogando l’Unità didattica ‘Cultura Lean’ all’interno del corso ‘Il Recapito cambia, cambiamo il recapito’ per i </a:t>
            </a:r>
            <a:r>
              <a:rPr lang="it-IT" sz="1400" b="1" dirty="0" smtClean="0"/>
              <a:t>Portalettere</a:t>
            </a:r>
          </a:p>
          <a:p>
            <a:pPr lvl="0" defTabSz="685800" fontAlgn="base">
              <a:spcBef>
                <a:spcPct val="0"/>
              </a:spcBef>
              <a:spcAft>
                <a:spcPct val="0"/>
              </a:spcAft>
            </a:pPr>
            <a:endParaRPr lang="it-IT" dirty="0"/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/>
              <a:t>Nel </a:t>
            </a:r>
            <a:r>
              <a:rPr lang="it-IT" b="1" dirty="0"/>
              <a:t>2019</a:t>
            </a:r>
            <a:r>
              <a:rPr lang="it-IT" dirty="0"/>
              <a:t> </a:t>
            </a:r>
            <a:r>
              <a:rPr lang="it-IT" dirty="0" smtClean="0"/>
              <a:t>si intende estendere il corso a </a:t>
            </a:r>
            <a:r>
              <a:rPr lang="it-IT" b="1" dirty="0" smtClean="0"/>
              <a:t>nuovi target</a:t>
            </a:r>
            <a:r>
              <a:rPr lang="it-IT" dirty="0" smtClean="0"/>
              <a:t>: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it-IT" dirty="0" smtClean="0"/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it-IT" dirty="0"/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it-IT" dirty="0" smtClean="0"/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it-IT" dirty="0"/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it-IT" dirty="0" smtClean="0"/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it-IT" dirty="0"/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it-IT" dirty="0" smtClean="0"/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/>
              <a:t>per </a:t>
            </a:r>
            <a:r>
              <a:rPr lang="it-IT" dirty="0"/>
              <a:t>una stima complessiva di </a:t>
            </a:r>
            <a:r>
              <a:rPr lang="it-IT" b="1" dirty="0"/>
              <a:t>circa 28.000 ulteriori ore di formazione</a:t>
            </a:r>
            <a:endParaRPr lang="it-IT" b="1" dirty="0" smtClean="0"/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it-IT" dirty="0"/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/>
              <a:t>L’ iniziativa </a:t>
            </a:r>
            <a:r>
              <a:rPr lang="it-IT" dirty="0"/>
              <a:t>specifica rivolta ai </a:t>
            </a:r>
            <a:r>
              <a:rPr lang="it-IT" b="1" dirty="0"/>
              <a:t>Comitati Paritetici (Azienda/OO.SS) </a:t>
            </a:r>
            <a:r>
              <a:rPr lang="it-IT" b="1" dirty="0" smtClean="0"/>
              <a:t>coinvolgerà inizialmente i CS </a:t>
            </a:r>
            <a:r>
              <a:rPr lang="it-IT" dirty="0" smtClean="0"/>
              <a:t>‘pilota</a:t>
            </a:r>
            <a:r>
              <a:rPr lang="it-IT" dirty="0"/>
              <a:t>’ </a:t>
            </a:r>
            <a:r>
              <a:rPr lang="it-IT" dirty="0" smtClean="0"/>
              <a:t>di </a:t>
            </a:r>
            <a:r>
              <a:rPr lang="it-IT" b="1" dirty="0" smtClean="0"/>
              <a:t>Bologna </a:t>
            </a:r>
            <a:r>
              <a:rPr lang="it-IT" b="1" dirty="0"/>
              <a:t>e Bari</a:t>
            </a:r>
            <a:r>
              <a:rPr lang="it-IT" dirty="0"/>
              <a:t>. 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146833"/>
              </p:ext>
            </p:extLst>
          </p:nvPr>
        </p:nvGraphicFramePr>
        <p:xfrm>
          <a:off x="1392186" y="3182239"/>
          <a:ext cx="5652106" cy="144491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739045"/>
                <a:gridCol w="821598"/>
                <a:gridCol w="1091463"/>
              </a:tblGrid>
              <a:tr h="654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Target 2019 (II semestre) e 2020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Risorse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Durata edizione (giorni)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95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Professional non responsabili di struttura (centrali e territoriali)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</a:rPr>
                        <a:t>circa 400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7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Riporti dei Resp.li CS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</a:rPr>
                        <a:t>circa 100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7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Comitati paritetici CS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 smtClean="0">
                          <a:effectLst/>
                        </a:rPr>
                        <a:t>max</a:t>
                      </a:r>
                      <a:r>
                        <a:rPr lang="it-IT" sz="1100" dirty="0" smtClean="0">
                          <a:effectLst/>
                        </a:rPr>
                        <a:t> 400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8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549" y="770164"/>
            <a:ext cx="1163501" cy="111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2"/>
          <a:stretch/>
        </p:blipFill>
        <p:spPr bwMode="auto">
          <a:xfrm>
            <a:off x="508480" y="4198546"/>
            <a:ext cx="696687" cy="53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44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147" y="117299"/>
            <a:ext cx="8563940" cy="358951"/>
          </a:xfrm>
        </p:spPr>
        <p:txBody>
          <a:bodyPr/>
          <a:lstStyle/>
          <a:p>
            <a:r>
              <a:rPr lang="it-IT" dirty="0" smtClean="0">
                <a:solidFill>
                  <a:srgbClr val="0047BB"/>
                </a:solidFill>
              </a:rPr>
              <a:t>obiettivi</a:t>
            </a:r>
            <a:endParaRPr lang="it-IT" dirty="0">
              <a:solidFill>
                <a:srgbClr val="0047BB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7FA73C-A7EE-4241-A631-441DFD16C2EB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13" name="AutoShape 13" descr="Risultati immagini per formazione  ic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" name="Segnaposto contenuto 4"/>
          <p:cNvSpPr txBox="1">
            <a:spLocks/>
          </p:cNvSpPr>
          <p:nvPr/>
        </p:nvSpPr>
        <p:spPr>
          <a:xfrm>
            <a:off x="78649" y="808809"/>
            <a:ext cx="885994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just">
              <a:defRPr sz="1400">
                <a:solidFill>
                  <a:srgbClr val="706F6F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it-IT" sz="1600" dirty="0" smtClean="0"/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it-IT" sz="1800" dirty="0" smtClean="0"/>
              <a:t>L’obiettivo </a:t>
            </a:r>
            <a:r>
              <a:rPr lang="it-IT" sz="1800" b="1" dirty="0"/>
              <a:t>generale</a:t>
            </a:r>
            <a:r>
              <a:rPr lang="it-IT" sz="1800" dirty="0"/>
              <a:t> </a:t>
            </a:r>
            <a:r>
              <a:rPr lang="it-IT" sz="1800" dirty="0" smtClean="0"/>
              <a:t>dell’iniziativa è di </a:t>
            </a:r>
            <a:r>
              <a:rPr lang="it-IT" sz="1800" dirty="0"/>
              <a:t>proseguire nel </a:t>
            </a:r>
            <a:endParaRPr lang="it-IT" sz="1800" dirty="0" smtClean="0"/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it-IT" sz="1800" b="1" dirty="0" smtClean="0"/>
              <a:t>miglioramento e nella </a:t>
            </a:r>
            <a:r>
              <a:rPr lang="it-IT" sz="1800" b="1" dirty="0"/>
              <a:t>diffusione della Cultura Lean in PCL</a:t>
            </a:r>
            <a:r>
              <a:rPr lang="it-IT" sz="1800" dirty="0"/>
              <a:t>, </a:t>
            </a:r>
            <a:endParaRPr lang="it-IT" sz="1800" dirty="0" smtClean="0"/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it-IT" sz="1800" dirty="0" smtClean="0"/>
              <a:t>attraverso il coinvolgimento di un </a:t>
            </a:r>
            <a:r>
              <a:rPr lang="it-IT" sz="1800" b="1" dirty="0" smtClean="0"/>
              <a:t>fondamentale stakeholder </a:t>
            </a:r>
            <a:r>
              <a:rPr lang="it-IT" sz="1800" dirty="0" smtClean="0"/>
              <a:t>che possa diventare un </a:t>
            </a:r>
            <a:r>
              <a:rPr lang="it-IT" sz="1800" b="1" dirty="0" smtClean="0"/>
              <a:t>Lean Ambassador</a:t>
            </a:r>
            <a:r>
              <a:rPr lang="it-IT" sz="1800" dirty="0" smtClean="0"/>
              <a:t>, </a:t>
            </a:r>
            <a:r>
              <a:rPr lang="it-IT" sz="1800" b="1" dirty="0" smtClean="0"/>
              <a:t>partner strategico </a:t>
            </a:r>
            <a:r>
              <a:rPr lang="it-IT" sz="1800" dirty="0" smtClean="0"/>
              <a:t>nella trasmissione dei principi del </a:t>
            </a:r>
            <a:r>
              <a:rPr lang="it-IT" sz="1800" b="1" dirty="0" smtClean="0"/>
              <a:t>miglioramento continuo</a:t>
            </a:r>
            <a:endParaRPr lang="it-IT" sz="1800" b="1" dirty="0"/>
          </a:p>
          <a:p>
            <a:pPr lvl="0" defTabSz="685800" fontAlgn="base">
              <a:spcBef>
                <a:spcPct val="0"/>
              </a:spcBef>
              <a:spcAft>
                <a:spcPct val="0"/>
              </a:spcAft>
            </a:pPr>
            <a:endParaRPr lang="it-IT" sz="1600" dirty="0"/>
          </a:p>
          <a:p>
            <a:pPr lvl="0" defTabSz="685800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 smtClean="0"/>
              <a:t>Nello specifico la formazione dovrà riuscire a:</a:t>
            </a:r>
          </a:p>
          <a:p>
            <a:pPr lvl="0" defTabSz="685800" fontAlgn="base">
              <a:spcBef>
                <a:spcPct val="0"/>
              </a:spcBef>
              <a:spcAft>
                <a:spcPct val="0"/>
              </a:spcAft>
            </a:pPr>
            <a:endParaRPr lang="it-IT" sz="16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600" b="1" dirty="0">
                <a:solidFill>
                  <a:srgbClr val="0047BB"/>
                </a:solidFill>
              </a:rPr>
              <a:t>g</a:t>
            </a:r>
            <a:r>
              <a:rPr lang="it-IT" sz="1600" b="1" dirty="0" smtClean="0">
                <a:solidFill>
                  <a:srgbClr val="0047BB"/>
                </a:solidFill>
              </a:rPr>
              <a:t>enerare</a:t>
            </a:r>
            <a:r>
              <a:rPr lang="it-IT" sz="1600" dirty="0" smtClean="0"/>
              <a:t> consapevolezza sul </a:t>
            </a:r>
            <a:r>
              <a:rPr lang="it-IT" sz="1600" b="1" dirty="0" smtClean="0"/>
              <a:t>modello</a:t>
            </a:r>
            <a:r>
              <a:rPr lang="it-IT" sz="1600" dirty="0" smtClean="0"/>
              <a:t> e sugli </a:t>
            </a:r>
            <a:r>
              <a:rPr lang="it-IT" sz="1600" b="1" dirty="0" smtClean="0"/>
              <a:t>strumenti</a:t>
            </a:r>
            <a:r>
              <a:rPr lang="it-IT" sz="1600" dirty="0" smtClean="0"/>
              <a:t> </a:t>
            </a:r>
            <a:r>
              <a:rPr lang="it-IT" sz="1600" b="1" dirty="0" smtClean="0"/>
              <a:t>Lean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600" b="1" dirty="0">
                <a:solidFill>
                  <a:srgbClr val="0047BB"/>
                </a:solidFill>
              </a:rPr>
              <a:t>favorire</a:t>
            </a:r>
            <a:r>
              <a:rPr lang="it-IT" sz="1600" dirty="0" smtClean="0"/>
              <a:t> l’ assimilazione </a:t>
            </a:r>
            <a:r>
              <a:rPr lang="it-IT" sz="1600" dirty="0"/>
              <a:t>del programma di trasformazione della </a:t>
            </a:r>
            <a:r>
              <a:rPr lang="it-IT" sz="1600" b="1" dirty="0"/>
              <a:t>cultura del lavoro in PCL </a:t>
            </a:r>
            <a:r>
              <a:rPr lang="it-IT" sz="1600" dirty="0"/>
              <a:t>e delle sue </a:t>
            </a:r>
            <a:r>
              <a:rPr lang="it-IT" sz="1600" b="1" dirty="0"/>
              <a:t>conseguenze positive sull’organizzazione e sugli individui</a:t>
            </a:r>
            <a:r>
              <a:rPr lang="it-IT" sz="1600" dirty="0"/>
              <a:t>, attraverso </a:t>
            </a:r>
            <a:r>
              <a:rPr lang="it-IT" sz="1600" b="1" dirty="0"/>
              <a:t>casi di studi, applicazioni pratiche, esercitazioni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600" b="1" dirty="0">
                <a:solidFill>
                  <a:srgbClr val="0047BB"/>
                </a:solidFill>
              </a:rPr>
              <a:t>stimolare</a:t>
            </a:r>
            <a:r>
              <a:rPr lang="it-IT" sz="1600" dirty="0"/>
              <a:t> </a:t>
            </a:r>
            <a:r>
              <a:rPr lang="it-IT" sz="1600" b="1" dirty="0"/>
              <a:t>spunti, osservazioni e </a:t>
            </a:r>
            <a:r>
              <a:rPr lang="it-IT" sz="1600" b="1" dirty="0" smtClean="0"/>
              <a:t>contributi</a:t>
            </a:r>
            <a:r>
              <a:rPr lang="it-IT" sz="1600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it-IT" sz="1600" dirty="0" smtClean="0"/>
              <a:t>      coinvolgendo i partecipanti nel programma Lean, </a:t>
            </a:r>
          </a:p>
          <a:p>
            <a:pPr>
              <a:lnSpc>
                <a:spcPct val="150000"/>
              </a:lnSpc>
            </a:pPr>
            <a:r>
              <a:rPr lang="it-IT" sz="1600" dirty="0"/>
              <a:t> </a:t>
            </a:r>
            <a:r>
              <a:rPr lang="it-IT" sz="1600" dirty="0" smtClean="0"/>
              <a:t>     facendogli </a:t>
            </a:r>
            <a:r>
              <a:rPr lang="it-IT" sz="1600" b="1" dirty="0"/>
              <a:t>‘toccare con mano’ altre realtà </a:t>
            </a:r>
            <a:r>
              <a:rPr lang="it-IT" sz="1600" dirty="0"/>
              <a:t>dove il modello </a:t>
            </a:r>
            <a:endParaRPr lang="it-IT" sz="1600" dirty="0" smtClean="0"/>
          </a:p>
          <a:p>
            <a:pPr>
              <a:lnSpc>
                <a:spcPct val="150000"/>
              </a:lnSpc>
            </a:pPr>
            <a:r>
              <a:rPr lang="it-IT" sz="1600" dirty="0" smtClean="0"/>
              <a:t>      Lean </a:t>
            </a:r>
            <a:r>
              <a:rPr lang="it-IT" sz="1600" dirty="0"/>
              <a:t>è già applicato con successo</a:t>
            </a:r>
          </a:p>
          <a:p>
            <a:pPr lvl="0" defTabSz="685800" fontAlgn="base">
              <a:spcBef>
                <a:spcPct val="0"/>
              </a:spcBef>
              <a:spcAft>
                <a:spcPct val="0"/>
              </a:spcAft>
            </a:pPr>
            <a:endParaRPr lang="it-IT" dirty="0"/>
          </a:p>
          <a:p>
            <a:pPr lvl="0" defTabSz="685800" fontAlgn="base">
              <a:spcBef>
                <a:spcPct val="0"/>
              </a:spcBef>
              <a:spcAft>
                <a:spcPct val="0"/>
              </a:spcAft>
            </a:pPr>
            <a:endParaRPr lang="it-IT" dirty="0"/>
          </a:p>
          <a:p>
            <a:pPr lvl="0" defTabSz="685800" fontAlgn="base">
              <a:spcBef>
                <a:spcPct val="0"/>
              </a:spcBef>
              <a:spcAft>
                <a:spcPct val="0"/>
              </a:spcAft>
            </a:pPr>
            <a:endParaRPr lang="it-IT" dirty="0"/>
          </a:p>
        </p:txBody>
      </p:sp>
      <p:sp>
        <p:nvSpPr>
          <p:cNvPr id="31" name="Segnaposto numero diapositiva 2"/>
          <p:cNvSpPr txBox="1">
            <a:spLocks/>
          </p:cNvSpPr>
          <p:nvPr/>
        </p:nvSpPr>
        <p:spPr bwMode="auto">
          <a:xfrm>
            <a:off x="8315325" y="19050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dirty="0"/>
              <a:t> </a:t>
            </a:r>
            <a:fld id="{FD8BA09A-2226-42FF-AE19-B51AC4A3AADA}" type="slidenum">
              <a:rPr lang="it-IT"/>
              <a:pPr/>
              <a:t>3</a:t>
            </a:fld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115" y="476250"/>
            <a:ext cx="2119885" cy="104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magine 20">
            <a:hlinkClick r:id="rId3" action="ppaction://hlinkfile"/>
            <a:extLst>
              <a:ext uri="{FF2B5EF4-FFF2-40B4-BE49-F238E27FC236}">
                <a16:creationId xmlns:a16="http://schemas.microsoft.com/office/drawing/2014/main" xmlns="" id="{41B1095D-6656-4BF5-A6F1-555BAC3623B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rot="21115662">
            <a:off x="6228939" y="4590734"/>
            <a:ext cx="1396800" cy="98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xmlns="" id="{FB28B37C-791A-4106-BF1A-9061D0C4094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 rot="722609">
            <a:off x="7477061" y="4590734"/>
            <a:ext cx="1396800" cy="98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xmlns="" id="{DE0EE797-604E-49D2-9713-E61E938A636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 rot="651137">
            <a:off x="6927339" y="5412346"/>
            <a:ext cx="1396800" cy="98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108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5575" y="68174"/>
            <a:ext cx="8563940" cy="358951"/>
          </a:xfrm>
        </p:spPr>
        <p:txBody>
          <a:bodyPr/>
          <a:lstStyle/>
          <a:p>
            <a:r>
              <a:rPr lang="it-IT" dirty="0" smtClean="0">
                <a:solidFill>
                  <a:srgbClr val="0047BB"/>
                </a:solidFill>
              </a:rPr>
              <a:t>Ipotesi di contenuti </a:t>
            </a:r>
            <a:endParaRPr lang="it-IT" dirty="0">
              <a:solidFill>
                <a:srgbClr val="0047BB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7FA73C-A7EE-4241-A631-441DFD16C2EB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13" name="AutoShape 13" descr="Risultati immagini per formazione  ic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199521" y="2746362"/>
            <a:ext cx="478059" cy="604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1" name="Segnaposto numero diapositiva 2"/>
          <p:cNvSpPr txBox="1">
            <a:spLocks/>
          </p:cNvSpPr>
          <p:nvPr/>
        </p:nvSpPr>
        <p:spPr bwMode="auto">
          <a:xfrm>
            <a:off x="8315325" y="19050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dirty="0"/>
              <a:t> </a:t>
            </a:r>
            <a:fld id="{FD8BA09A-2226-42FF-AE19-B51AC4A3AADA}" type="slidenum">
              <a:rPr lang="it-IT"/>
              <a:pPr/>
              <a:t>4</a:t>
            </a:fld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37" y="476250"/>
            <a:ext cx="2603863" cy="14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76290" y="851927"/>
            <a:ext cx="895975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706F6F"/>
                </a:solidFill>
              </a:rPr>
              <a:t>Pensiero Lean</a:t>
            </a:r>
            <a:r>
              <a:rPr lang="it-IT" dirty="0">
                <a:solidFill>
                  <a:srgbClr val="706F6F"/>
                </a:solidFill>
              </a:rPr>
              <a:t>: origini, sviluppo e principi </a:t>
            </a:r>
            <a:r>
              <a:rPr lang="it-IT" dirty="0" smtClean="0">
                <a:solidFill>
                  <a:srgbClr val="706F6F"/>
                </a:solidFill>
              </a:rPr>
              <a:t>base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706F6F"/>
                </a:solidFill>
              </a:rPr>
              <a:t>l</a:t>
            </a:r>
            <a:r>
              <a:rPr lang="it-IT" sz="1200" dirty="0" smtClean="0">
                <a:solidFill>
                  <a:srgbClr val="706F6F"/>
                </a:solidFill>
              </a:rPr>
              <a:t>avorare in modo diverso è </a:t>
            </a:r>
            <a:r>
              <a:rPr lang="it-IT" sz="1200" i="1" dirty="0" smtClean="0">
                <a:solidFill>
                  <a:srgbClr val="706F6F"/>
                </a:solidFill>
              </a:rPr>
              <a:t>possibile</a:t>
            </a:r>
            <a:r>
              <a:rPr lang="it-IT" sz="1200" dirty="0" smtClean="0">
                <a:solidFill>
                  <a:srgbClr val="706F6F"/>
                </a:solidFill>
              </a:rPr>
              <a:t>: il </a:t>
            </a:r>
            <a:r>
              <a:rPr lang="it-IT" sz="1200" dirty="0" smtClean="0">
                <a:solidFill>
                  <a:srgbClr val="0047BB"/>
                </a:solidFill>
              </a:rPr>
              <a:t>non-valore</a:t>
            </a:r>
            <a:r>
              <a:rPr lang="it-IT" sz="1200" dirty="0" smtClean="0">
                <a:solidFill>
                  <a:srgbClr val="706F6F"/>
                </a:solidFill>
              </a:rPr>
              <a:t> </a:t>
            </a:r>
            <a:r>
              <a:rPr lang="it-IT" sz="1200" dirty="0">
                <a:solidFill>
                  <a:srgbClr val="706F6F"/>
                </a:solidFill>
              </a:rPr>
              <a:t>aggiunto, gli </a:t>
            </a:r>
            <a:r>
              <a:rPr lang="it-IT" sz="1200" dirty="0">
                <a:solidFill>
                  <a:srgbClr val="0047BB"/>
                </a:solidFill>
              </a:rPr>
              <a:t>sprechi</a:t>
            </a:r>
            <a:r>
              <a:rPr lang="it-IT" sz="1200" dirty="0">
                <a:solidFill>
                  <a:srgbClr val="706F6F"/>
                </a:solidFill>
              </a:rPr>
              <a:t>, </a:t>
            </a:r>
            <a:endParaRPr lang="it-IT" sz="1200" dirty="0" smtClean="0">
              <a:solidFill>
                <a:srgbClr val="706F6F"/>
              </a:solidFill>
            </a:endParaRPr>
          </a:p>
          <a:p>
            <a:pPr lvl="1"/>
            <a:r>
              <a:rPr lang="it-IT" sz="1200" dirty="0" smtClean="0">
                <a:solidFill>
                  <a:srgbClr val="706F6F"/>
                </a:solidFill>
              </a:rPr>
              <a:t>      la </a:t>
            </a:r>
            <a:r>
              <a:rPr lang="it-IT" sz="1200" dirty="0" smtClean="0">
                <a:solidFill>
                  <a:srgbClr val="0047BB"/>
                </a:solidFill>
              </a:rPr>
              <a:t>non-qualità</a:t>
            </a:r>
            <a:r>
              <a:rPr lang="it-IT" sz="1200" dirty="0" smtClean="0">
                <a:solidFill>
                  <a:srgbClr val="706F6F"/>
                </a:solidFill>
              </a:rPr>
              <a:t>, le abitudini, la </a:t>
            </a:r>
            <a:r>
              <a:rPr lang="it-IT" sz="1200" dirty="0">
                <a:solidFill>
                  <a:srgbClr val="706F6F"/>
                </a:solidFill>
              </a:rPr>
              <a:t>ricerca </a:t>
            </a:r>
            <a:r>
              <a:rPr lang="it-IT" sz="1200" dirty="0" smtClean="0">
                <a:solidFill>
                  <a:srgbClr val="706F6F"/>
                </a:solidFill>
              </a:rPr>
              <a:t>del </a:t>
            </a:r>
            <a:r>
              <a:rPr lang="it-IT" sz="1200" dirty="0" smtClean="0">
                <a:solidFill>
                  <a:srgbClr val="0047BB"/>
                </a:solidFill>
              </a:rPr>
              <a:t>miglioramento </a:t>
            </a:r>
            <a:r>
              <a:rPr lang="it-IT" sz="1200" dirty="0">
                <a:solidFill>
                  <a:srgbClr val="0047BB"/>
                </a:solidFill>
              </a:rPr>
              <a:t>continuo </a:t>
            </a:r>
          </a:p>
          <a:p>
            <a:endParaRPr lang="it-IT" dirty="0" smtClean="0">
              <a:solidFill>
                <a:srgbClr val="706F6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rgbClr val="706F6F"/>
                </a:solidFill>
              </a:rPr>
              <a:t>Strumenti </a:t>
            </a:r>
            <a:r>
              <a:rPr lang="it-IT" b="1" dirty="0">
                <a:solidFill>
                  <a:srgbClr val="706F6F"/>
                </a:solidFill>
              </a:rPr>
              <a:t>e metodi </a:t>
            </a:r>
            <a:r>
              <a:rPr lang="it-IT" b="1" dirty="0" smtClean="0">
                <a:solidFill>
                  <a:srgbClr val="706F6F"/>
                </a:solidFill>
              </a:rPr>
              <a:t>del Programma Lean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rgbClr val="706F6F"/>
                </a:solidFill>
              </a:rPr>
              <a:t>Tradurre i principi in azioni, per </a:t>
            </a:r>
            <a:r>
              <a:rPr lang="it-IT" sz="1200" dirty="0">
                <a:solidFill>
                  <a:srgbClr val="0047BB"/>
                </a:solidFill>
              </a:rPr>
              <a:t>individuare gli sprechi, progettare e realizzare il </a:t>
            </a:r>
            <a:r>
              <a:rPr lang="it-IT" sz="1200" dirty="0" smtClean="0">
                <a:solidFill>
                  <a:srgbClr val="0047BB"/>
                </a:solidFill>
              </a:rPr>
              <a:t>miglioramento</a:t>
            </a:r>
          </a:p>
          <a:p>
            <a:pPr lvl="1"/>
            <a:endParaRPr lang="it-IT" sz="1400" dirty="0" smtClean="0">
              <a:solidFill>
                <a:srgbClr val="0047BB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rgbClr val="706F6F"/>
                </a:solidFill>
              </a:rPr>
              <a:t>La </a:t>
            </a:r>
            <a:r>
              <a:rPr lang="it-IT" b="1" dirty="0">
                <a:solidFill>
                  <a:srgbClr val="706F6F"/>
                </a:solidFill>
              </a:rPr>
              <a:t>Lean per migliorare l’efficacia delle attività </a:t>
            </a:r>
            <a:r>
              <a:rPr lang="it-IT" b="1" dirty="0" smtClean="0">
                <a:solidFill>
                  <a:srgbClr val="706F6F"/>
                </a:solidFill>
              </a:rPr>
              <a:t>quotidiane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rgbClr val="706F6F"/>
                </a:solidFill>
              </a:rPr>
              <a:t>un </a:t>
            </a:r>
            <a:r>
              <a:rPr lang="it-IT" sz="1200" dirty="0">
                <a:solidFill>
                  <a:srgbClr val="706F6F"/>
                </a:solidFill>
              </a:rPr>
              <a:t>approccio in cui </a:t>
            </a:r>
            <a:r>
              <a:rPr lang="it-IT" sz="1200" dirty="0">
                <a:solidFill>
                  <a:srgbClr val="0047BB"/>
                </a:solidFill>
              </a:rPr>
              <a:t>il cliente </a:t>
            </a:r>
            <a:r>
              <a:rPr lang="it-IT" sz="1200" dirty="0">
                <a:solidFill>
                  <a:srgbClr val="706F6F"/>
                </a:solidFill>
              </a:rPr>
              <a:t>(interno/esterno) </a:t>
            </a:r>
            <a:r>
              <a:rPr lang="it-IT" sz="1200" dirty="0">
                <a:solidFill>
                  <a:srgbClr val="0047BB"/>
                </a:solidFill>
              </a:rPr>
              <a:t>diventa l’elemento </a:t>
            </a:r>
            <a:r>
              <a:rPr lang="it-IT" sz="1200" dirty="0" smtClean="0">
                <a:solidFill>
                  <a:srgbClr val="0047BB"/>
                </a:solidFill>
              </a:rPr>
              <a:t>chiave</a:t>
            </a:r>
          </a:p>
          <a:p>
            <a:pPr lvl="1"/>
            <a:endParaRPr lang="it-IT" sz="1400" dirty="0" smtClean="0">
              <a:solidFill>
                <a:srgbClr val="0047BB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706F6F"/>
                </a:solidFill>
              </a:rPr>
              <a:t>Visite ad altri Centri di Smistamento implementati Lean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rgbClr val="706F6F"/>
                </a:solidFill>
              </a:rPr>
              <a:t>uscire </a:t>
            </a:r>
            <a:r>
              <a:rPr lang="it-IT" sz="1200" dirty="0">
                <a:solidFill>
                  <a:srgbClr val="706F6F"/>
                </a:solidFill>
              </a:rPr>
              <a:t>dal proprio contesto operativo e </a:t>
            </a:r>
            <a:r>
              <a:rPr lang="it-IT" sz="1200" dirty="0">
                <a:solidFill>
                  <a:srgbClr val="0047BB"/>
                </a:solidFill>
              </a:rPr>
              <a:t>conoscere la trasformazione </a:t>
            </a:r>
            <a:r>
              <a:rPr lang="it-IT" sz="1200" dirty="0" smtClean="0">
                <a:solidFill>
                  <a:srgbClr val="0047BB"/>
                </a:solidFill>
              </a:rPr>
              <a:t>Lean </a:t>
            </a:r>
            <a:r>
              <a:rPr lang="it-IT" sz="1200" dirty="0">
                <a:solidFill>
                  <a:srgbClr val="0047BB"/>
                </a:solidFill>
              </a:rPr>
              <a:t>di un altro CS </a:t>
            </a:r>
            <a:r>
              <a:rPr lang="it-IT" sz="1200" dirty="0" smtClean="0">
                <a:solidFill>
                  <a:srgbClr val="706F6F"/>
                </a:solidFill>
              </a:rPr>
              <a:t>con </a:t>
            </a:r>
            <a:r>
              <a:rPr lang="it-IT" sz="1200" dirty="0">
                <a:solidFill>
                  <a:srgbClr val="706F6F"/>
                </a:solidFill>
              </a:rPr>
              <a:t>successivo </a:t>
            </a:r>
            <a:r>
              <a:rPr lang="it-IT" sz="1200" dirty="0" err="1">
                <a:solidFill>
                  <a:srgbClr val="706F6F"/>
                </a:solidFill>
              </a:rPr>
              <a:t>debriefing</a:t>
            </a:r>
            <a:r>
              <a:rPr lang="it-IT" sz="1200" dirty="0">
                <a:solidFill>
                  <a:srgbClr val="706F6F"/>
                </a:solidFill>
              </a:rPr>
              <a:t> dell’esperienza</a:t>
            </a:r>
            <a:endParaRPr lang="it-IT" sz="1200" b="1" dirty="0">
              <a:solidFill>
                <a:srgbClr val="706F6F"/>
              </a:solidFill>
            </a:endParaRPr>
          </a:p>
          <a:p>
            <a:pPr lvl="1"/>
            <a:endParaRPr lang="it-IT" sz="1400" dirty="0">
              <a:solidFill>
                <a:srgbClr val="0047BB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706F6F"/>
                </a:solidFill>
              </a:rPr>
              <a:t>Visite ‘esperienziali’ a realtà esterne </a:t>
            </a:r>
            <a:r>
              <a:rPr lang="it-IT" dirty="0">
                <a:solidFill>
                  <a:srgbClr val="706F6F"/>
                </a:solidFill>
              </a:rPr>
              <a:t>in cui la Lean è già stata applicata con </a:t>
            </a:r>
            <a:r>
              <a:rPr lang="it-IT" dirty="0" smtClean="0">
                <a:solidFill>
                  <a:srgbClr val="706F6F"/>
                </a:solidFill>
              </a:rPr>
              <a:t>successo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rgbClr val="0047BB"/>
                </a:solidFill>
              </a:rPr>
              <a:t>analis</a:t>
            </a:r>
            <a:r>
              <a:rPr lang="it-IT" sz="1200" dirty="0" smtClean="0">
                <a:solidFill>
                  <a:srgbClr val="706F6F"/>
                </a:solidFill>
              </a:rPr>
              <a:t>i </a:t>
            </a:r>
            <a:r>
              <a:rPr lang="it-IT" sz="1200" dirty="0">
                <a:solidFill>
                  <a:srgbClr val="706F6F"/>
                </a:solidFill>
              </a:rPr>
              <a:t>dei reparti, </a:t>
            </a:r>
            <a:r>
              <a:rPr lang="it-IT" sz="1200" i="1" dirty="0" smtClean="0">
                <a:solidFill>
                  <a:srgbClr val="706F6F"/>
                </a:solidFill>
              </a:rPr>
              <a:t>giri </a:t>
            </a:r>
            <a:r>
              <a:rPr lang="it-IT" sz="1200" i="1" dirty="0">
                <a:solidFill>
                  <a:srgbClr val="706F6F"/>
                </a:solidFill>
              </a:rPr>
              <a:t>in </a:t>
            </a:r>
            <a:r>
              <a:rPr lang="it-IT" sz="1200" i="1" dirty="0" smtClean="0">
                <a:solidFill>
                  <a:srgbClr val="706F6F"/>
                </a:solidFill>
              </a:rPr>
              <a:t>produzione (‘</a:t>
            </a:r>
            <a:r>
              <a:rPr lang="it-IT" sz="1200" i="1" dirty="0" err="1" smtClean="0">
                <a:solidFill>
                  <a:srgbClr val="706F6F"/>
                </a:solidFill>
              </a:rPr>
              <a:t>gemba</a:t>
            </a:r>
            <a:r>
              <a:rPr lang="it-IT" sz="1200" i="1" dirty="0" smtClean="0">
                <a:solidFill>
                  <a:srgbClr val="706F6F"/>
                </a:solidFill>
              </a:rPr>
              <a:t> </a:t>
            </a:r>
            <a:r>
              <a:rPr lang="it-IT" sz="1200" i="1" dirty="0" err="1" smtClean="0">
                <a:solidFill>
                  <a:srgbClr val="706F6F"/>
                </a:solidFill>
              </a:rPr>
              <a:t>walk</a:t>
            </a:r>
            <a:r>
              <a:rPr lang="it-IT" sz="1200" i="1" dirty="0" smtClean="0">
                <a:solidFill>
                  <a:srgbClr val="706F6F"/>
                </a:solidFill>
              </a:rPr>
              <a:t>’)</a:t>
            </a:r>
            <a:r>
              <a:rPr lang="it-IT" sz="1200" dirty="0" smtClean="0">
                <a:solidFill>
                  <a:srgbClr val="706F6F"/>
                </a:solidFill>
              </a:rPr>
              <a:t>, </a:t>
            </a:r>
            <a:r>
              <a:rPr lang="it-IT" sz="1200" dirty="0" smtClean="0">
                <a:solidFill>
                  <a:srgbClr val="0047BB"/>
                </a:solidFill>
              </a:rPr>
              <a:t>confronti </a:t>
            </a:r>
            <a:r>
              <a:rPr lang="it-IT" sz="1200" dirty="0">
                <a:solidFill>
                  <a:srgbClr val="706F6F"/>
                </a:solidFill>
              </a:rPr>
              <a:t>con gli interlocutori </a:t>
            </a:r>
            <a:r>
              <a:rPr lang="it-IT" sz="1200" dirty="0" smtClean="0">
                <a:solidFill>
                  <a:srgbClr val="706F6F"/>
                </a:solidFill>
              </a:rPr>
              <a:t>esterni per conoscere </a:t>
            </a:r>
            <a:r>
              <a:rPr lang="it-IT" sz="1200" dirty="0" smtClean="0">
                <a:solidFill>
                  <a:srgbClr val="0047BB"/>
                </a:solidFill>
              </a:rPr>
              <a:t>ostacoli incontrati e soluzioni adottate </a:t>
            </a:r>
            <a:r>
              <a:rPr lang="it-IT" sz="1200" dirty="0" smtClean="0">
                <a:solidFill>
                  <a:srgbClr val="706F6F"/>
                </a:solidFill>
              </a:rPr>
              <a:t>da chi ha già compiuto il percorso; comprendere i </a:t>
            </a:r>
            <a:r>
              <a:rPr lang="it-IT" sz="1200" dirty="0" smtClean="0">
                <a:solidFill>
                  <a:srgbClr val="0047BB"/>
                </a:solidFill>
              </a:rPr>
              <a:t>vantaggi concreti </a:t>
            </a:r>
            <a:r>
              <a:rPr lang="it-IT" sz="1200" dirty="0" smtClean="0">
                <a:solidFill>
                  <a:srgbClr val="706F6F"/>
                </a:solidFill>
              </a:rPr>
              <a:t>che il programma ha portato nella vita delle persone e della unità produttiva</a:t>
            </a:r>
          </a:p>
          <a:p>
            <a:pPr lvl="1"/>
            <a:endParaRPr lang="it-IT" sz="1400" dirty="0">
              <a:solidFill>
                <a:srgbClr val="706F6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706F6F"/>
                </a:solidFill>
              </a:rPr>
              <a:t>Essere un </a:t>
            </a:r>
            <a:r>
              <a:rPr lang="it-IT" b="1" dirty="0">
                <a:solidFill>
                  <a:srgbClr val="706F6F"/>
                </a:solidFill>
              </a:rPr>
              <a:t>Lean </a:t>
            </a:r>
            <a:r>
              <a:rPr lang="it-IT" b="1" dirty="0" smtClean="0">
                <a:solidFill>
                  <a:srgbClr val="706F6F"/>
                </a:solidFill>
              </a:rPr>
              <a:t>Ambassador</a:t>
            </a:r>
            <a:endParaRPr lang="it-IT" b="1" dirty="0">
              <a:solidFill>
                <a:srgbClr val="706F6F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rgbClr val="0047BB"/>
                </a:solidFill>
              </a:rPr>
              <a:t>tecniche di </a:t>
            </a:r>
            <a:r>
              <a:rPr lang="it-IT" sz="1200" i="1" dirty="0" smtClean="0">
                <a:solidFill>
                  <a:srgbClr val="0047BB"/>
                </a:solidFill>
              </a:rPr>
              <a:t>narrazione organizzativa</a:t>
            </a:r>
            <a:r>
              <a:rPr lang="it-IT" sz="1200" dirty="0" smtClean="0">
                <a:solidFill>
                  <a:srgbClr val="0047BB"/>
                </a:solidFill>
              </a:rPr>
              <a:t>: </a:t>
            </a:r>
            <a:r>
              <a:rPr lang="it-IT" sz="1200" dirty="0">
                <a:solidFill>
                  <a:srgbClr val="706F6F"/>
                </a:solidFill>
              </a:rPr>
              <a:t>strumenti per </a:t>
            </a:r>
            <a:r>
              <a:rPr lang="it-IT" sz="1200" i="1" dirty="0" smtClean="0">
                <a:solidFill>
                  <a:srgbClr val="706F6F"/>
                </a:solidFill>
              </a:rPr>
              <a:t>raccontare</a:t>
            </a:r>
            <a:r>
              <a:rPr lang="it-IT" sz="1200" dirty="0" smtClean="0">
                <a:solidFill>
                  <a:srgbClr val="706F6F"/>
                </a:solidFill>
              </a:rPr>
              <a:t> </a:t>
            </a:r>
            <a:r>
              <a:rPr lang="it-IT" sz="1200" dirty="0">
                <a:solidFill>
                  <a:srgbClr val="706F6F"/>
                </a:solidFill>
              </a:rPr>
              <a:t>agli altri la </a:t>
            </a:r>
            <a:r>
              <a:rPr lang="it-IT" sz="1200" dirty="0" smtClean="0">
                <a:solidFill>
                  <a:srgbClr val="706F6F"/>
                </a:solidFill>
              </a:rPr>
              <a:t>Lean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706F6F"/>
                </a:solidFill>
              </a:rPr>
              <a:t>l</a:t>
            </a:r>
            <a:r>
              <a:rPr lang="it-IT" sz="1200" dirty="0" smtClean="0">
                <a:solidFill>
                  <a:srgbClr val="706F6F"/>
                </a:solidFill>
              </a:rPr>
              <a:t>a gestione del </a:t>
            </a:r>
            <a:r>
              <a:rPr lang="it-IT" sz="1200" dirty="0">
                <a:solidFill>
                  <a:srgbClr val="0047BB"/>
                </a:solidFill>
              </a:rPr>
              <a:t>cambiamento</a:t>
            </a:r>
            <a:r>
              <a:rPr lang="it-IT" sz="1200" dirty="0" smtClean="0">
                <a:solidFill>
                  <a:srgbClr val="706F6F"/>
                </a:solidFill>
              </a:rPr>
              <a:t>: la curva del cambiamento e come riuscire a ‘guidarlo’ ed esserne parte attiva senza subirlo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047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1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5575" y="68174"/>
            <a:ext cx="8563940" cy="358951"/>
          </a:xfrm>
        </p:spPr>
        <p:txBody>
          <a:bodyPr/>
          <a:lstStyle/>
          <a:p>
            <a:r>
              <a:rPr lang="it-IT" dirty="0" smtClean="0">
                <a:solidFill>
                  <a:srgbClr val="0047BB"/>
                </a:solidFill>
              </a:rPr>
              <a:t>Metodologie </a:t>
            </a:r>
            <a:endParaRPr lang="it-IT" dirty="0">
              <a:solidFill>
                <a:srgbClr val="0047BB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7FA73C-A7EE-4241-A631-441DFD16C2EB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13" name="AutoShape 13" descr="Risultati immagini per formazione  ic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199521" y="2746362"/>
            <a:ext cx="478059" cy="604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1" name="Segnaposto numero diapositiva 2"/>
          <p:cNvSpPr txBox="1">
            <a:spLocks/>
          </p:cNvSpPr>
          <p:nvPr/>
        </p:nvSpPr>
        <p:spPr bwMode="auto">
          <a:xfrm>
            <a:off x="8315325" y="19050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dirty="0"/>
              <a:t> </a:t>
            </a:r>
            <a:fld id="{FD8BA09A-2226-42FF-AE19-B51AC4A3AADA}" type="slidenum">
              <a:rPr lang="it-IT"/>
              <a:pPr/>
              <a:t>5</a:t>
            </a:fld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76291" y="1119811"/>
            <a:ext cx="895975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706F6F"/>
                </a:solidFill>
              </a:rPr>
              <a:t>Si propone l’utilizzo di metodologie didattiche fortemente </a:t>
            </a:r>
          </a:p>
          <a:p>
            <a:r>
              <a:rPr lang="it-IT" b="1" dirty="0" smtClean="0">
                <a:solidFill>
                  <a:srgbClr val="706F6F"/>
                </a:solidFill>
              </a:rPr>
              <a:t>esperienziali</a:t>
            </a:r>
            <a:r>
              <a:rPr lang="it-IT" dirty="0" smtClean="0">
                <a:solidFill>
                  <a:srgbClr val="706F6F"/>
                </a:solidFill>
              </a:rPr>
              <a:t> ed </a:t>
            </a:r>
            <a:r>
              <a:rPr lang="it-IT" b="1" dirty="0" smtClean="0">
                <a:solidFill>
                  <a:srgbClr val="706F6F"/>
                </a:solidFill>
              </a:rPr>
              <a:t>interattive</a:t>
            </a:r>
            <a:r>
              <a:rPr lang="it-IT" dirty="0" smtClean="0">
                <a:solidFill>
                  <a:srgbClr val="706F6F"/>
                </a:solidFill>
              </a:rPr>
              <a:t>, per:</a:t>
            </a:r>
          </a:p>
          <a:p>
            <a:endParaRPr lang="it-IT" dirty="0" smtClean="0">
              <a:solidFill>
                <a:srgbClr val="706F6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706F6F"/>
                </a:solidFill>
              </a:rPr>
              <a:t>far </a:t>
            </a:r>
            <a:r>
              <a:rPr lang="it-IT" i="1" dirty="0" smtClean="0">
                <a:solidFill>
                  <a:srgbClr val="706F6F"/>
                </a:solidFill>
              </a:rPr>
              <a:t>toccare con mano </a:t>
            </a:r>
            <a:r>
              <a:rPr lang="it-IT" dirty="0" smtClean="0">
                <a:solidFill>
                  <a:srgbClr val="706F6F"/>
                </a:solidFill>
              </a:rPr>
              <a:t>le </a:t>
            </a:r>
            <a:r>
              <a:rPr lang="it-IT" dirty="0" smtClean="0">
                <a:solidFill>
                  <a:srgbClr val="0047BB"/>
                </a:solidFill>
              </a:rPr>
              <a:t>opportunità</a:t>
            </a:r>
            <a:r>
              <a:rPr lang="it-IT" dirty="0" smtClean="0">
                <a:solidFill>
                  <a:srgbClr val="706F6F"/>
                </a:solidFill>
              </a:rPr>
              <a:t> e i </a:t>
            </a:r>
            <a:r>
              <a:rPr lang="it-IT" dirty="0" smtClean="0">
                <a:solidFill>
                  <a:srgbClr val="0047BB"/>
                </a:solidFill>
              </a:rPr>
              <a:t>vantaggi</a:t>
            </a:r>
            <a:r>
              <a:rPr lang="it-IT" dirty="0" smtClean="0">
                <a:solidFill>
                  <a:srgbClr val="706F6F"/>
                </a:solidFill>
              </a:rPr>
              <a:t> generati dall’applicazione del Programma Lean sia sull’ </a:t>
            </a:r>
            <a:r>
              <a:rPr lang="it-IT" dirty="0" smtClean="0">
                <a:solidFill>
                  <a:srgbClr val="0047BB"/>
                </a:solidFill>
              </a:rPr>
              <a:t>individuo</a:t>
            </a:r>
            <a:r>
              <a:rPr lang="it-IT" dirty="0" smtClean="0">
                <a:solidFill>
                  <a:srgbClr val="706F6F"/>
                </a:solidFill>
              </a:rPr>
              <a:t> che nell’</a:t>
            </a:r>
            <a:r>
              <a:rPr lang="it-IT" dirty="0" smtClean="0">
                <a:solidFill>
                  <a:srgbClr val="0047BB"/>
                </a:solidFill>
              </a:rPr>
              <a:t>organizzazione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706F6F"/>
                </a:solidFill>
              </a:rPr>
              <a:t>consentire ai partecipanti di confrontarsi e </a:t>
            </a:r>
            <a:r>
              <a:rPr lang="it-IT" dirty="0" smtClean="0">
                <a:solidFill>
                  <a:srgbClr val="0047BB"/>
                </a:solidFill>
              </a:rPr>
              <a:t>condividere</a:t>
            </a:r>
            <a:r>
              <a:rPr lang="it-IT" dirty="0" smtClean="0">
                <a:solidFill>
                  <a:srgbClr val="706F6F"/>
                </a:solidFill>
              </a:rPr>
              <a:t> dubbi e opportunità di miglioramento </a:t>
            </a:r>
          </a:p>
          <a:p>
            <a:endParaRPr lang="it-IT" dirty="0" smtClean="0">
              <a:solidFill>
                <a:srgbClr val="706F6F"/>
              </a:solidFill>
            </a:endParaRPr>
          </a:p>
          <a:p>
            <a:endParaRPr lang="it-IT" dirty="0">
              <a:solidFill>
                <a:srgbClr val="706F6F"/>
              </a:solidFill>
            </a:endParaRPr>
          </a:p>
          <a:p>
            <a:r>
              <a:rPr lang="it-IT" dirty="0" smtClean="0">
                <a:solidFill>
                  <a:srgbClr val="706F6F"/>
                </a:solidFill>
              </a:rPr>
              <a:t>A titolo di esempio:</a:t>
            </a:r>
          </a:p>
          <a:p>
            <a:endParaRPr lang="it-IT" dirty="0" smtClean="0">
              <a:solidFill>
                <a:srgbClr val="706F6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706F6F"/>
                </a:solidFill>
              </a:rPr>
              <a:t>visite ‘ragionate’ ad altri CS e a realtà esterne (</a:t>
            </a:r>
            <a:r>
              <a:rPr lang="it-IT" dirty="0" err="1" smtClean="0">
                <a:solidFill>
                  <a:srgbClr val="706F6F"/>
                </a:solidFill>
              </a:rPr>
              <a:t>Gemba</a:t>
            </a:r>
            <a:r>
              <a:rPr lang="it-IT" dirty="0" smtClean="0">
                <a:solidFill>
                  <a:srgbClr val="706F6F"/>
                </a:solidFill>
              </a:rPr>
              <a:t> </a:t>
            </a:r>
            <a:r>
              <a:rPr lang="it-IT" dirty="0" err="1" smtClean="0">
                <a:solidFill>
                  <a:srgbClr val="706F6F"/>
                </a:solidFill>
              </a:rPr>
              <a:t>Walk</a:t>
            </a:r>
            <a:r>
              <a:rPr lang="it-IT" dirty="0" smtClean="0">
                <a:solidFill>
                  <a:srgbClr val="706F6F"/>
                </a:solidFill>
              </a:rPr>
              <a:t>- giri in produzione)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err="1" smtClean="0">
                <a:solidFill>
                  <a:srgbClr val="706F6F"/>
                </a:solidFill>
              </a:rPr>
              <a:t>role</a:t>
            </a:r>
            <a:r>
              <a:rPr lang="it-IT" dirty="0" smtClean="0">
                <a:solidFill>
                  <a:srgbClr val="706F6F"/>
                </a:solidFill>
              </a:rPr>
              <a:t> play, giochi di squadra, simulazioni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706F6F"/>
                </a:solidFill>
              </a:rPr>
              <a:t>l</a:t>
            </a:r>
            <a:r>
              <a:rPr lang="it-IT" dirty="0" smtClean="0">
                <a:solidFill>
                  <a:srgbClr val="706F6F"/>
                </a:solidFill>
              </a:rPr>
              <a:t>avori di squadra </a:t>
            </a:r>
            <a:r>
              <a:rPr lang="it-IT" smtClean="0">
                <a:solidFill>
                  <a:srgbClr val="706F6F"/>
                </a:solidFill>
              </a:rPr>
              <a:t>in piccoli </a:t>
            </a:r>
            <a:r>
              <a:rPr lang="it-IT" dirty="0" smtClean="0">
                <a:solidFill>
                  <a:srgbClr val="706F6F"/>
                </a:solidFill>
              </a:rPr>
              <a:t>team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err="1">
                <a:solidFill>
                  <a:srgbClr val="706F6F"/>
                </a:solidFill>
              </a:rPr>
              <a:t>s</a:t>
            </a:r>
            <a:r>
              <a:rPr lang="it-IT" dirty="0" err="1" smtClean="0">
                <a:solidFill>
                  <a:srgbClr val="706F6F"/>
                </a:solidFill>
              </a:rPr>
              <a:t>torytelling</a:t>
            </a:r>
            <a:r>
              <a:rPr lang="it-IT" dirty="0" smtClean="0">
                <a:solidFill>
                  <a:srgbClr val="706F6F"/>
                </a:solidFill>
              </a:rPr>
              <a:t> e tecniche di narrazione organizzativa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 smtClean="0">
              <a:solidFill>
                <a:srgbClr val="706F6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 smtClean="0">
              <a:solidFill>
                <a:srgbClr val="706F6F"/>
              </a:solidFill>
            </a:endParaRPr>
          </a:p>
          <a:p>
            <a:endParaRPr lang="it-IT" sz="1400" i="1" dirty="0" smtClean="0">
              <a:solidFill>
                <a:srgbClr val="706F6F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047BB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r="5412"/>
          <a:stretch/>
        </p:blipFill>
        <p:spPr bwMode="auto">
          <a:xfrm>
            <a:off x="7262954" y="374487"/>
            <a:ext cx="1868896" cy="17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77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POSTE">
  <a:themeElements>
    <a:clrScheme name="Personalizzato 24">
      <a:dk1>
        <a:srgbClr val="706F6F"/>
      </a:dk1>
      <a:lt1>
        <a:sysClr val="window" lastClr="FFFFFF"/>
      </a:lt1>
      <a:dk2>
        <a:srgbClr val="0047BB"/>
      </a:dk2>
      <a:lt2>
        <a:srgbClr val="E7E6E6"/>
      </a:lt2>
      <a:accent1>
        <a:srgbClr val="C0C0C0"/>
      </a:accent1>
      <a:accent2>
        <a:srgbClr val="706F6F"/>
      </a:accent2>
      <a:accent3>
        <a:srgbClr val="EEDC00"/>
      </a:accent3>
      <a:accent4>
        <a:srgbClr val="706F6F"/>
      </a:accent4>
      <a:accent5>
        <a:srgbClr val="969696"/>
      </a:accent5>
      <a:accent6>
        <a:srgbClr val="C0C0C0"/>
      </a:accent6>
      <a:hlink>
        <a:srgbClr val="0047BB"/>
      </a:hlink>
      <a:folHlink>
        <a:srgbClr val="002060"/>
      </a:folHlink>
    </a:clrScheme>
    <a:fontScheme name="Pos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STE" id="{67B4EC37-2A7B-4459-9FF9-B231EAEB148F}" vid="{EF608962-6354-4A2F-9D9E-BA0DC19CACB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</Template>
  <TotalTime>8768</TotalTime>
  <Words>617</Words>
  <Application>Microsoft Office PowerPoint</Application>
  <PresentationFormat>Presentazione su schermo (4:3)</PresentationFormat>
  <Paragraphs>95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POSTE</vt:lpstr>
      <vt:lpstr>cultura lean in pcl – comitati paritetici</vt:lpstr>
      <vt:lpstr>Contesto e target </vt:lpstr>
      <vt:lpstr>obiettivi</vt:lpstr>
      <vt:lpstr>Ipotesi di contenuti </vt:lpstr>
      <vt:lpstr>Metodologie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Poste</dc:title>
  <dc:creator>MRG</dc:creator>
  <cp:lastModifiedBy>Admin</cp:lastModifiedBy>
  <cp:revision>331</cp:revision>
  <cp:lastPrinted>2018-02-14T13:22:45Z</cp:lastPrinted>
  <dcterms:created xsi:type="dcterms:W3CDTF">2016-06-13T14:22:27Z</dcterms:created>
  <dcterms:modified xsi:type="dcterms:W3CDTF">2019-07-11T09:47:29Z</dcterms:modified>
</cp:coreProperties>
</file>